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6"/>
  </p:notesMasterIdLst>
  <p:sldIdLst>
    <p:sldId id="257" r:id="rId2"/>
    <p:sldId id="269" r:id="rId3"/>
    <p:sldId id="259" r:id="rId4"/>
    <p:sldId id="260" r:id="rId5"/>
    <p:sldId id="261" r:id="rId6"/>
    <p:sldId id="262" r:id="rId7"/>
    <p:sldId id="263" r:id="rId8"/>
    <p:sldId id="264" r:id="rId9"/>
    <p:sldId id="265" r:id="rId10"/>
    <p:sldId id="271" r:id="rId11"/>
    <p:sldId id="266" r:id="rId12"/>
    <p:sldId id="267" r:id="rId13"/>
    <p:sldId id="268" r:id="rId14"/>
    <p:sldId id="272"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48"/>
  </p:normalViewPr>
  <p:slideViewPr>
    <p:cSldViewPr snapToGrid="0" snapToObjects="1">
      <p:cViewPr varScale="1">
        <p:scale>
          <a:sx n="101" d="100"/>
          <a:sy n="101" d="100"/>
        </p:scale>
        <p:origin x="144" y="7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7E3757-C292-AC4A-9D5D-7AB8A07E17BC}" type="datetimeFigureOut">
              <a:rPr lang="nb-NO" smtClean="0"/>
              <a:t>06.05.2020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51BCE-FE63-8B44-946F-A0B892DA5852}" type="slidenum">
              <a:rPr lang="nb-NO" smtClean="0"/>
              <a:t>‹#›</a:t>
            </a:fld>
            <a:endParaRPr lang="nb-NO"/>
          </a:p>
        </p:txBody>
      </p:sp>
    </p:spTree>
    <p:extLst>
      <p:ext uri="{BB962C8B-B14F-4D97-AF65-F5344CB8AC3E}">
        <p14:creationId xmlns:p14="http://schemas.microsoft.com/office/powerpoint/2010/main" val="189660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o.wikipedia.org/wiki/Bergen"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no.wikipedia.org/wiki/Trondheim" TargetMode="External"/><Relationship Id="rId5" Type="http://schemas.openxmlformats.org/officeDocument/2006/relationships/hyperlink" Target="https://no.wikipedia.org/wiki/Olav_Engelbrektsson" TargetMode="External"/><Relationship Id="rId4" Type="http://schemas.openxmlformats.org/officeDocument/2006/relationships/hyperlink" Target="https://no.wikipedia.org/wiki/Norge"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o.wikipedia.org/wiki/Almanakk"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no.wikipedia.org/wiki/Selvf%C3%B8lels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nb-NO" sz="2200" dirty="0">
                <a:effectLst/>
                <a:latin typeface="Helvetica Neue"/>
                <a:ea typeface="Helvetica Neue"/>
                <a:cs typeface="Helvetica Neue"/>
                <a:sym typeface="Helvetica Neue"/>
              </a:rPr>
              <a:t>I 1529 ble han sendt til </a:t>
            </a:r>
            <a:r>
              <a:rPr lang="nb-NO" sz="2200" dirty="0">
                <a:effectLst/>
                <a:latin typeface="Helvetica Neue"/>
                <a:ea typeface="Helvetica Neue"/>
                <a:cs typeface="Helvetica Neue"/>
                <a:sym typeface="Helvetica Neue"/>
                <a:hlinkClick r:id="rId3"/>
              </a:rPr>
              <a:t>Bergen</a:t>
            </a:r>
            <a:r>
              <a:rPr lang="nb-NO" sz="2200" dirty="0">
                <a:effectLst/>
                <a:latin typeface="Helvetica Neue"/>
                <a:ea typeface="Helvetica Neue"/>
                <a:cs typeface="Helvetica Neue"/>
                <a:sym typeface="Helvetica Neue"/>
              </a:rPr>
              <a:t> som lensmann for å hevde </a:t>
            </a:r>
            <a:r>
              <a:rPr lang="nb-NO" sz="2200" dirty="0">
                <a:effectLst/>
                <a:latin typeface="Helvetica Neue"/>
                <a:ea typeface="Helvetica Neue"/>
                <a:cs typeface="Helvetica Neue"/>
                <a:sym typeface="Helvetica Neue"/>
                <a:hlinkClick r:id="rId4"/>
              </a:rPr>
              <a:t>Norges</a:t>
            </a:r>
            <a:r>
              <a:rPr lang="nb-NO" sz="2200" dirty="0">
                <a:effectLst/>
                <a:latin typeface="Helvetica Neue"/>
                <a:ea typeface="Helvetica Neue"/>
                <a:cs typeface="Helvetica Neue"/>
                <a:sym typeface="Helvetica Neue"/>
              </a:rPr>
              <a:t> forbindelse med Danmark under de urolige forholdene. Bille opptrådte med fasthet i denne stilling, over for både kong Christian IIs tilhengere og erkebiskop </a:t>
            </a:r>
            <a:r>
              <a:rPr lang="nb-NO" sz="2200" dirty="0">
                <a:effectLst/>
                <a:latin typeface="Helvetica Neue"/>
                <a:ea typeface="Helvetica Neue"/>
                <a:cs typeface="Helvetica Neue"/>
                <a:sym typeface="Helvetica Neue"/>
                <a:hlinkClick r:id="rId5"/>
              </a:rPr>
              <a:t>Olav Engelbrektsson</a:t>
            </a:r>
            <a:r>
              <a:rPr lang="nb-NO" sz="2200" dirty="0">
                <a:effectLst/>
                <a:latin typeface="Helvetica Neue"/>
                <a:ea typeface="Helvetica Neue"/>
                <a:cs typeface="Helvetica Neue"/>
                <a:sym typeface="Helvetica Neue"/>
              </a:rPr>
              <a:t> i </a:t>
            </a:r>
            <a:r>
              <a:rPr lang="nb-NO" sz="2200" dirty="0">
                <a:effectLst/>
                <a:latin typeface="Helvetica Neue"/>
                <a:ea typeface="Helvetica Neue"/>
                <a:cs typeface="Helvetica Neue"/>
                <a:sym typeface="Helvetica Neue"/>
                <a:hlinkClick r:id="rId6"/>
              </a:rPr>
              <a:t>Trondheim</a:t>
            </a:r>
            <a:endParaRPr lang="nb-NO" sz="2200" dirty="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endParaRPr lang="nb-NO" sz="2200" dirty="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nb-NO" sz="2200" i="1" dirty="0" err="1">
                <a:effectLst/>
                <a:latin typeface="Helvetica Neue"/>
                <a:ea typeface="Helvetica Neue"/>
                <a:cs typeface="Helvetica Neue"/>
                <a:sym typeface="Helvetica Neue"/>
              </a:rPr>
              <a:t>nogit</a:t>
            </a:r>
            <a:r>
              <a:rPr lang="nb-NO" sz="2200" i="1" dirty="0">
                <a:effectLst/>
                <a:latin typeface="Helvetica Neue"/>
                <a:ea typeface="Helvetica Neue"/>
                <a:cs typeface="Helvetica Neue"/>
                <a:sym typeface="Helvetica Neue"/>
              </a:rPr>
              <a:t> </a:t>
            </a:r>
            <a:r>
              <a:rPr lang="nb-NO" sz="2200" i="1" dirty="0" err="1">
                <a:effectLst/>
                <a:latin typeface="Helvetica Neue"/>
                <a:ea typeface="Helvetica Neue"/>
                <a:cs typeface="Helvetica Neue"/>
                <a:sym typeface="Helvetica Neue"/>
              </a:rPr>
              <a:t>Watn</a:t>
            </a:r>
            <a:r>
              <a:rPr lang="nb-NO" sz="2200" i="1" dirty="0">
                <a:effectLst/>
                <a:latin typeface="Helvetica Neue"/>
                <a:ea typeface="Helvetica Neue"/>
                <a:cs typeface="Helvetica Neue"/>
                <a:sym typeface="Helvetica Neue"/>
              </a:rPr>
              <a:t> som </a:t>
            </a:r>
            <a:r>
              <a:rPr lang="nb-NO" sz="2200" i="1" dirty="0" err="1">
                <a:effectLst/>
                <a:latin typeface="Helvetica Neue"/>
                <a:ea typeface="Helvetica Neue"/>
                <a:cs typeface="Helvetica Neue"/>
                <a:sym typeface="Helvetica Neue"/>
              </a:rPr>
              <a:t>kallis</a:t>
            </a:r>
            <a:r>
              <a:rPr lang="nb-NO" sz="2200" i="1" dirty="0">
                <a:effectLst/>
                <a:latin typeface="Helvetica Neue"/>
                <a:ea typeface="Helvetica Neue"/>
                <a:cs typeface="Helvetica Neue"/>
                <a:sym typeface="Helvetica Neue"/>
              </a:rPr>
              <a:t> </a:t>
            </a:r>
            <a:r>
              <a:rPr lang="nb-NO" sz="2200" i="1" dirty="0" err="1">
                <a:effectLst/>
                <a:latin typeface="Helvetica Neue"/>
                <a:ea typeface="Helvetica Neue"/>
                <a:cs typeface="Helvetica Neue"/>
                <a:sym typeface="Helvetica Neue"/>
              </a:rPr>
              <a:t>aqua</a:t>
            </a:r>
            <a:r>
              <a:rPr lang="nb-NO" sz="2200" i="1" dirty="0">
                <a:effectLst/>
                <a:latin typeface="Helvetica Neue"/>
                <a:ea typeface="Helvetica Neue"/>
                <a:cs typeface="Helvetica Neue"/>
                <a:sym typeface="Helvetica Neue"/>
              </a:rPr>
              <a:t> vite </a:t>
            </a:r>
            <a:r>
              <a:rPr lang="nb-NO" sz="2200" i="1" dirty="0" err="1">
                <a:effectLst/>
                <a:latin typeface="Helvetica Neue"/>
                <a:ea typeface="Helvetica Neue"/>
                <a:cs typeface="Helvetica Neue"/>
                <a:sym typeface="Helvetica Neue"/>
              </a:rPr>
              <a:t>och</a:t>
            </a:r>
            <a:r>
              <a:rPr lang="nb-NO" sz="2200" i="1" dirty="0">
                <a:effectLst/>
                <a:latin typeface="Helvetica Neue"/>
                <a:ea typeface="Helvetica Neue"/>
                <a:cs typeface="Helvetica Neue"/>
                <a:sym typeface="Helvetica Neue"/>
              </a:rPr>
              <a:t> </a:t>
            </a:r>
            <a:r>
              <a:rPr lang="nb-NO" sz="2200" i="1" dirty="0" err="1">
                <a:effectLst/>
                <a:latin typeface="Helvetica Neue"/>
                <a:ea typeface="Helvetica Neue"/>
                <a:cs typeface="Helvetica Neue"/>
                <a:sym typeface="Helvetica Neue"/>
              </a:rPr>
              <a:t>hielper</a:t>
            </a:r>
            <a:r>
              <a:rPr lang="nb-NO" sz="2200" i="1" dirty="0">
                <a:effectLst/>
                <a:latin typeface="Helvetica Neue"/>
                <a:ea typeface="Helvetica Neue"/>
                <a:cs typeface="Helvetica Neue"/>
                <a:sym typeface="Helvetica Neue"/>
              </a:rPr>
              <a:t> samme </a:t>
            </a:r>
            <a:r>
              <a:rPr lang="nb-NO" sz="2200" i="1" dirty="0" err="1">
                <a:effectLst/>
                <a:latin typeface="Helvetica Neue"/>
                <a:ea typeface="Helvetica Neue"/>
                <a:cs typeface="Helvetica Neue"/>
                <a:sym typeface="Helvetica Neue"/>
              </a:rPr>
              <a:t>watn</a:t>
            </a:r>
            <a:r>
              <a:rPr lang="nb-NO" sz="2200" i="1" dirty="0">
                <a:effectLst/>
                <a:latin typeface="Helvetica Neue"/>
                <a:ea typeface="Helvetica Neue"/>
                <a:cs typeface="Helvetica Neue"/>
                <a:sym typeface="Helvetica Neue"/>
              </a:rPr>
              <a:t> for alle </a:t>
            </a:r>
            <a:r>
              <a:rPr lang="nb-NO" sz="2200" i="1" dirty="0" err="1">
                <a:effectLst/>
                <a:latin typeface="Helvetica Neue"/>
                <a:ea typeface="Helvetica Neue"/>
                <a:cs typeface="Helvetica Neue"/>
                <a:sym typeface="Helvetica Neue"/>
              </a:rPr>
              <a:t>haande</a:t>
            </a:r>
            <a:r>
              <a:rPr lang="nb-NO" sz="2200" i="1" dirty="0">
                <a:effectLst/>
                <a:latin typeface="Helvetica Neue"/>
                <a:ea typeface="Helvetica Neue"/>
                <a:cs typeface="Helvetica Neue"/>
                <a:sym typeface="Helvetica Neue"/>
              </a:rPr>
              <a:t> </a:t>
            </a:r>
            <a:r>
              <a:rPr lang="nb-NO" sz="2200" i="1" dirty="0" err="1">
                <a:effectLst/>
                <a:latin typeface="Helvetica Neue"/>
                <a:ea typeface="Helvetica Neue"/>
                <a:cs typeface="Helvetica Neue"/>
                <a:sym typeface="Helvetica Neue"/>
              </a:rPr>
              <a:t>kranckdom</a:t>
            </a:r>
            <a:r>
              <a:rPr lang="nb-NO" sz="2200" i="1" dirty="0">
                <a:effectLst/>
                <a:latin typeface="Helvetica Neue"/>
                <a:ea typeface="Helvetica Neue"/>
                <a:cs typeface="Helvetica Neue"/>
                <a:sym typeface="Helvetica Neue"/>
              </a:rPr>
              <a:t> som </a:t>
            </a:r>
            <a:r>
              <a:rPr lang="nb-NO" sz="2200" i="1" dirty="0" err="1">
                <a:effectLst/>
                <a:latin typeface="Helvetica Neue"/>
                <a:ea typeface="Helvetica Neue"/>
                <a:cs typeface="Helvetica Neue"/>
                <a:sym typeface="Helvetica Neue"/>
              </a:rPr>
              <a:t>ith</a:t>
            </a:r>
            <a:r>
              <a:rPr lang="nb-NO" sz="2200" i="1" dirty="0">
                <a:effectLst/>
                <a:latin typeface="Helvetica Neue"/>
                <a:ea typeface="Helvetica Neue"/>
                <a:cs typeface="Helvetica Neue"/>
                <a:sym typeface="Helvetica Neue"/>
              </a:rPr>
              <a:t> menneske </a:t>
            </a:r>
            <a:r>
              <a:rPr lang="nb-NO" sz="2200" i="1" dirty="0" err="1">
                <a:effectLst/>
                <a:latin typeface="Helvetica Neue"/>
                <a:ea typeface="Helvetica Neue"/>
                <a:cs typeface="Helvetica Neue"/>
                <a:sym typeface="Helvetica Neue"/>
              </a:rPr>
              <a:t>kandt</a:t>
            </a:r>
            <a:r>
              <a:rPr lang="nb-NO" sz="2200" i="1" dirty="0">
                <a:effectLst/>
                <a:latin typeface="Helvetica Neue"/>
                <a:ea typeface="Helvetica Neue"/>
                <a:cs typeface="Helvetica Neue"/>
                <a:sym typeface="Helvetica Neue"/>
              </a:rPr>
              <a:t> </a:t>
            </a:r>
            <a:r>
              <a:rPr lang="nb-NO" sz="2200" i="1" dirty="0" err="1">
                <a:effectLst/>
                <a:latin typeface="Helvetica Neue"/>
                <a:ea typeface="Helvetica Neue"/>
                <a:cs typeface="Helvetica Neue"/>
                <a:sym typeface="Helvetica Neue"/>
              </a:rPr>
              <a:t>haffue</a:t>
            </a:r>
            <a:r>
              <a:rPr lang="nb-NO" sz="2200" i="1" dirty="0">
                <a:effectLst/>
                <a:latin typeface="Helvetica Neue"/>
                <a:ea typeface="Helvetica Neue"/>
                <a:cs typeface="Helvetica Neue"/>
                <a:sym typeface="Helvetica Neue"/>
              </a:rPr>
              <a:t> </a:t>
            </a:r>
            <a:r>
              <a:rPr lang="nb-NO" sz="2200" i="1" dirty="0" err="1">
                <a:effectLst/>
                <a:latin typeface="Helvetica Neue"/>
                <a:ea typeface="Helvetica Neue"/>
                <a:cs typeface="Helvetica Neue"/>
                <a:sym typeface="Helvetica Neue"/>
              </a:rPr>
              <a:t>indvortes</a:t>
            </a:r>
            <a:r>
              <a:rPr lang="nb-NO" sz="2200" i="1" dirty="0">
                <a:effectLst/>
                <a:latin typeface="Helvetica Neue"/>
                <a:ea typeface="Helvetica Neue"/>
                <a:cs typeface="Helvetica Neue"/>
                <a:sym typeface="Helvetica Neue"/>
              </a:rPr>
              <a:t> </a:t>
            </a:r>
            <a:r>
              <a:rPr lang="nb-NO" sz="2200" i="1" dirty="0" err="1">
                <a:effectLst/>
                <a:latin typeface="Helvetica Neue"/>
                <a:ea typeface="Helvetica Neue"/>
                <a:cs typeface="Helvetica Neue"/>
                <a:sym typeface="Helvetica Neue"/>
              </a:rPr>
              <a:t>och</a:t>
            </a:r>
            <a:r>
              <a:rPr lang="nb-NO" sz="2200" i="1" dirty="0">
                <a:effectLst/>
                <a:latin typeface="Helvetica Neue"/>
                <a:ea typeface="Helvetica Neue"/>
                <a:cs typeface="Helvetica Neue"/>
                <a:sym typeface="Helvetica Neue"/>
              </a:rPr>
              <a:t> </a:t>
            </a:r>
            <a:r>
              <a:rPr lang="nb-NO" sz="2200" i="1" dirty="0" err="1">
                <a:effectLst/>
                <a:latin typeface="Helvetica Neue"/>
                <a:ea typeface="Helvetica Neue"/>
                <a:cs typeface="Helvetica Neue"/>
                <a:sym typeface="Helvetica Neue"/>
              </a:rPr>
              <a:t>udvortes</a:t>
            </a:r>
            <a:endParaRPr lang="nb-NO" sz="2200" dirty="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endParaRPr lang="nb-NO" sz="2200" dirty="0">
              <a:effectLst/>
              <a:latin typeface="Helvetica Neue"/>
              <a:ea typeface="Helvetica Neue"/>
              <a:cs typeface="Helvetica Neue"/>
              <a:sym typeface="Helvetica Neue"/>
            </a:endParaRPr>
          </a:p>
          <a:p>
            <a:endParaRPr lang="nb-NO" dirty="0"/>
          </a:p>
        </p:txBody>
      </p:sp>
    </p:spTree>
    <p:extLst>
      <p:ext uri="{BB962C8B-B14F-4D97-AF65-F5344CB8AC3E}">
        <p14:creationId xmlns:p14="http://schemas.microsoft.com/office/powerpoint/2010/main" val="76249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nb-NO" sz="2200" dirty="0">
                <a:effectLst/>
                <a:latin typeface="Helvetica Neue"/>
                <a:ea typeface="Helvetica Neue"/>
                <a:cs typeface="Helvetica Neue"/>
                <a:sym typeface="Helvetica Neue"/>
              </a:rPr>
              <a:t>norsk embedsmann, vitenskapsmann og forfatter</a:t>
            </a:r>
          </a:p>
          <a:p>
            <a:endParaRPr lang="nb-NO" dirty="0"/>
          </a:p>
          <a:p>
            <a:pPr marL="0" marR="0" indent="0" defTabSz="457200" eaLnBrk="1" fontAlgn="auto" latinLnBrk="0" hangingPunct="1">
              <a:lnSpc>
                <a:spcPct val="117999"/>
              </a:lnSpc>
              <a:spcBef>
                <a:spcPts val="0"/>
              </a:spcBef>
              <a:spcAft>
                <a:spcPts val="0"/>
              </a:spcAft>
              <a:buClrTx/>
              <a:buSzTx/>
              <a:buFontTx/>
              <a:buNone/>
              <a:tabLst/>
              <a:defRPr/>
            </a:pPr>
            <a:r>
              <a:rPr lang="nb-NO" sz="2200" dirty="0">
                <a:effectLst/>
                <a:latin typeface="Helvetica Neue"/>
                <a:ea typeface="Helvetica Neue"/>
                <a:cs typeface="Helvetica Neue"/>
                <a:sym typeface="Helvetica Neue"/>
              </a:rPr>
              <a:t>Hammer er likevel mest kjent for å være </a:t>
            </a:r>
            <a:r>
              <a:rPr lang="nb-NO" sz="2200" dirty="0" err="1">
                <a:effectLst/>
                <a:latin typeface="Helvetica Neue"/>
                <a:ea typeface="Helvetica Neue"/>
                <a:cs typeface="Helvetica Neue"/>
                <a:sym typeface="Helvetica Neue"/>
              </a:rPr>
              <a:t>folkeopplyser</a:t>
            </a:r>
            <a:r>
              <a:rPr lang="nb-NO" sz="2200" dirty="0">
                <a:effectLst/>
                <a:latin typeface="Helvetica Neue"/>
                <a:ea typeface="Helvetica Neue"/>
                <a:cs typeface="Helvetica Neue"/>
                <a:sym typeface="Helvetica Neue"/>
              </a:rPr>
              <a:t> og «akevittens far» gjennom hans virke på gården, og hans forfatterskap som omfattet kokebøker og </a:t>
            </a:r>
            <a:r>
              <a:rPr lang="nb-NO" sz="2200" dirty="0">
                <a:effectLst/>
                <a:latin typeface="Helvetica Neue"/>
                <a:ea typeface="Helvetica Neue"/>
                <a:cs typeface="Helvetica Neue"/>
                <a:sym typeface="Helvetica Neue"/>
                <a:hlinkClick r:id="rId3"/>
              </a:rPr>
              <a:t>almanakker</a:t>
            </a:r>
            <a:r>
              <a:rPr lang="nb-NO" sz="2200" dirty="0">
                <a:effectLst/>
                <a:latin typeface="Helvetica Neue"/>
                <a:ea typeface="Helvetica Neue"/>
                <a:cs typeface="Helvetica Neue"/>
                <a:sym typeface="Helvetica Neue"/>
              </a:rPr>
              <a:t> med råd til bonden. Disse gjenspeilet Hammers engasjement for selvberging, kvalitetsheving og nasjonal </a:t>
            </a:r>
            <a:r>
              <a:rPr lang="nb-NO" sz="2200" dirty="0">
                <a:effectLst/>
                <a:latin typeface="Helvetica Neue"/>
                <a:ea typeface="Helvetica Neue"/>
                <a:cs typeface="Helvetica Neue"/>
                <a:sym typeface="Helvetica Neue"/>
                <a:hlinkClick r:id="rId4"/>
              </a:rPr>
              <a:t>selvfølelse</a:t>
            </a:r>
            <a:r>
              <a:rPr lang="nb-NO" sz="2200" dirty="0">
                <a:effectLst/>
                <a:latin typeface="Helvetica Neue"/>
                <a:ea typeface="Helvetica Neue"/>
                <a:cs typeface="Helvetica Neue"/>
                <a:sym typeface="Helvetica Neue"/>
              </a:rPr>
              <a:t>. Hammer var også erklært avholdsmann.</a:t>
            </a:r>
          </a:p>
          <a:p>
            <a:endParaRPr lang="nb-NO" dirty="0"/>
          </a:p>
        </p:txBody>
      </p:sp>
    </p:spTree>
    <p:extLst>
      <p:ext uri="{BB962C8B-B14F-4D97-AF65-F5344CB8AC3E}">
        <p14:creationId xmlns:p14="http://schemas.microsoft.com/office/powerpoint/2010/main" val="239447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nb-NO" sz="2000" dirty="0"/>
              <a:t>Lysholm </a:t>
            </a:r>
            <a:r>
              <a:rPr lang="nb-NO" sz="2000" dirty="0" err="1"/>
              <a:t>Linie</a:t>
            </a:r>
            <a:r>
              <a:rPr lang="nb-NO" sz="2000" dirty="0"/>
              <a:t> ble skapt på briggen «</a:t>
            </a:r>
            <a:r>
              <a:rPr lang="nb-NO" sz="2000" dirty="0" err="1"/>
              <a:t>Trondhiems</a:t>
            </a:r>
            <a:r>
              <a:rPr lang="nb-NO" sz="2000" dirty="0"/>
              <a:t> Prøve» 1805-1807 tur-retur Trondheim-Indonesia</a:t>
            </a:r>
          </a:p>
          <a:p>
            <a:pPr marL="0" marR="0" indent="0" defTabSz="457200" eaLnBrk="1" fontAlgn="auto" latinLnBrk="0" hangingPunct="1">
              <a:lnSpc>
                <a:spcPct val="117999"/>
              </a:lnSpc>
              <a:spcBef>
                <a:spcPts val="0"/>
              </a:spcBef>
              <a:spcAft>
                <a:spcPts val="0"/>
              </a:spcAft>
              <a:buClrTx/>
              <a:buSzTx/>
              <a:buFontTx/>
              <a:buNone/>
              <a:tabLst/>
              <a:defRPr/>
            </a:pPr>
            <a:endParaRPr lang="nb-NO" sz="2000" dirty="0"/>
          </a:p>
          <a:p>
            <a:r>
              <a:rPr lang="nb-NO" sz="2000" dirty="0"/>
              <a:t>Startet </a:t>
            </a:r>
            <a:r>
              <a:rPr lang="nb-NO" sz="2000" dirty="0" err="1"/>
              <a:t>dGjennom</a:t>
            </a:r>
            <a:r>
              <a:rPr lang="nb-NO" sz="2000" dirty="0"/>
              <a:t> effektiv forretningsvirksomhet og kvalitetsproduksjon ble han en internasjonal forretningsmann med trygg trøndersk basis</a:t>
            </a:r>
          </a:p>
          <a:p>
            <a:r>
              <a:rPr lang="nb-NO" sz="2000" dirty="0"/>
              <a:t>Var i sin tid og lenge etter sin død den mest kjente person i Trøndelag</a:t>
            </a:r>
          </a:p>
          <a:p>
            <a:pPr marL="0" marR="0" indent="0" defTabSz="457200" eaLnBrk="1" fontAlgn="auto" latinLnBrk="0" hangingPunct="1">
              <a:lnSpc>
                <a:spcPct val="117999"/>
              </a:lnSpc>
              <a:spcBef>
                <a:spcPts val="0"/>
              </a:spcBef>
              <a:spcAft>
                <a:spcPts val="0"/>
              </a:spcAft>
              <a:buClrTx/>
              <a:buSzTx/>
              <a:buFontTx/>
              <a:buNone/>
              <a:tabLst/>
              <a:defRPr/>
            </a:pPr>
            <a:endParaRPr lang="nb-NO" sz="2000" dirty="0"/>
          </a:p>
          <a:p>
            <a:pPr marL="0" marR="0" indent="0" defTabSz="457200" eaLnBrk="1" fontAlgn="auto" latinLnBrk="0" hangingPunct="1">
              <a:lnSpc>
                <a:spcPct val="117999"/>
              </a:lnSpc>
              <a:spcBef>
                <a:spcPts val="0"/>
              </a:spcBef>
              <a:spcAft>
                <a:spcPts val="0"/>
              </a:spcAft>
              <a:buClrTx/>
              <a:buSzTx/>
              <a:buFontTx/>
              <a:buNone/>
              <a:tabLst/>
              <a:defRPr/>
            </a:pPr>
            <a:endParaRPr lang="nb-NO" sz="2000" dirty="0"/>
          </a:p>
          <a:p>
            <a:pPr marL="0" marR="0" indent="0" defTabSz="457200" eaLnBrk="1" fontAlgn="auto" latinLnBrk="0" hangingPunct="1">
              <a:lnSpc>
                <a:spcPct val="117999"/>
              </a:lnSpc>
              <a:spcBef>
                <a:spcPts val="0"/>
              </a:spcBef>
              <a:spcAft>
                <a:spcPts val="0"/>
              </a:spcAft>
              <a:buClrTx/>
              <a:buSzTx/>
              <a:buFontTx/>
              <a:buNone/>
              <a:tabLst/>
              <a:defRPr/>
            </a:pPr>
            <a:r>
              <a:rPr lang="nb-NO" sz="2000" dirty="0"/>
              <a:t>Jørgen B. Lysholm (1796-1843) revolusjonerte destillasjonsprosessene i Norge i sin nye fabrikk i 1821</a:t>
            </a:r>
          </a:p>
          <a:p>
            <a:r>
              <a:rPr lang="nb-NO" sz="2000" dirty="0"/>
              <a:t>en kommersielle </a:t>
            </a:r>
            <a:r>
              <a:rPr lang="nb-NO" sz="2000" dirty="0" err="1"/>
              <a:t>linieakevitten</a:t>
            </a:r>
            <a:r>
              <a:rPr lang="nb-NO" sz="2000" dirty="0"/>
              <a:t>  med skonnerten «Nordstjernen» til Rio i 1842 </a:t>
            </a:r>
          </a:p>
          <a:p>
            <a:pPr marL="0" marR="0" indent="0" defTabSz="457200" eaLnBrk="1" fontAlgn="auto" latinLnBrk="0" hangingPunct="1">
              <a:lnSpc>
                <a:spcPct val="117999"/>
              </a:lnSpc>
              <a:spcBef>
                <a:spcPts val="0"/>
              </a:spcBef>
              <a:spcAft>
                <a:spcPts val="0"/>
              </a:spcAft>
              <a:buClrTx/>
              <a:buSzTx/>
              <a:buFontTx/>
              <a:buNone/>
              <a:tabLst/>
              <a:defRPr/>
            </a:pPr>
            <a:endParaRPr lang="nb-NO" sz="2000" dirty="0"/>
          </a:p>
          <a:p>
            <a:pPr marL="0" marR="0" indent="0" defTabSz="457200" eaLnBrk="1" fontAlgn="auto" latinLnBrk="0" hangingPunct="1">
              <a:lnSpc>
                <a:spcPct val="117999"/>
              </a:lnSpc>
              <a:spcBef>
                <a:spcPts val="0"/>
              </a:spcBef>
              <a:spcAft>
                <a:spcPts val="0"/>
              </a:spcAft>
              <a:buClrTx/>
              <a:buSzTx/>
              <a:buFontTx/>
              <a:buNone/>
              <a:tabLst/>
              <a:defRPr/>
            </a:pPr>
            <a:endParaRPr lang="nb-NO" sz="2000" dirty="0"/>
          </a:p>
          <a:p>
            <a:pPr marL="0" marR="0" indent="0" defTabSz="457200" eaLnBrk="1" fontAlgn="auto" latinLnBrk="0" hangingPunct="1">
              <a:lnSpc>
                <a:spcPct val="117999"/>
              </a:lnSpc>
              <a:spcBef>
                <a:spcPts val="0"/>
              </a:spcBef>
              <a:spcAft>
                <a:spcPts val="0"/>
              </a:spcAft>
              <a:buClrTx/>
              <a:buSzTx/>
              <a:buFontTx/>
              <a:buNone/>
              <a:tabLst/>
              <a:defRPr/>
            </a:pPr>
            <a:endParaRPr lang="nb-NO" sz="2000" dirty="0"/>
          </a:p>
          <a:p>
            <a:endParaRPr lang="nb-NO" dirty="0"/>
          </a:p>
        </p:txBody>
      </p:sp>
    </p:spTree>
    <p:extLst>
      <p:ext uri="{BB962C8B-B14F-4D97-AF65-F5344CB8AC3E}">
        <p14:creationId xmlns:p14="http://schemas.microsoft.com/office/powerpoint/2010/main" val="1767422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sz="2000" dirty="0"/>
              <a:t>En gullalder som skapte Løiten, Opland, Simers og Gilde</a:t>
            </a:r>
          </a:p>
          <a:p>
            <a:r>
              <a:rPr lang="nb-NO" sz="2000" dirty="0"/>
              <a:t>Krydderne som ble brukt er i hovedsak hentet fra antikkens legebøker</a:t>
            </a:r>
          </a:p>
          <a:p>
            <a:r>
              <a:rPr lang="nb-NO" sz="2000" dirty="0"/>
              <a:t>Akevittene har et krydderbilde med karve i sentrum og fatlagring</a:t>
            </a:r>
          </a:p>
          <a:p>
            <a:endParaRPr lang="nb-NO" sz="2000" dirty="0"/>
          </a:p>
          <a:p>
            <a:r>
              <a:rPr lang="nb-NO" sz="2000" dirty="0"/>
              <a:t>En gullalder som skapte Løiten, Opland, Simers og Gilde</a:t>
            </a:r>
          </a:p>
          <a:p>
            <a:r>
              <a:rPr lang="nb-NO" sz="2000" dirty="0"/>
              <a:t>Krydderne som ble brukt er i hovedsak hentet fra antikkens legebøker</a:t>
            </a:r>
          </a:p>
          <a:p>
            <a:r>
              <a:rPr lang="nb-NO" sz="2000" dirty="0"/>
              <a:t>Akevittene har et krydderbilde med karve i sentrum og fatlagring</a:t>
            </a:r>
          </a:p>
          <a:p>
            <a:r>
              <a:rPr lang="nb-NO" sz="2000" dirty="0"/>
              <a:t>Konkurransen mellom brenneriene om markedene skapte et mangfold av akevitter knyttet til smaksbildet i norsk matkultur</a:t>
            </a:r>
          </a:p>
          <a:p>
            <a:r>
              <a:rPr lang="nb-NO" sz="2000" dirty="0"/>
              <a:t>Mange av akevittene fikk internasjonale priser og utmerkelser</a:t>
            </a:r>
          </a:p>
          <a:p>
            <a:endParaRPr lang="nb-NO" sz="2000" dirty="0"/>
          </a:p>
          <a:p>
            <a:endParaRPr lang="nb-NO" dirty="0"/>
          </a:p>
        </p:txBody>
      </p:sp>
    </p:spTree>
    <p:extLst>
      <p:ext uri="{BB962C8B-B14F-4D97-AF65-F5344CB8AC3E}">
        <p14:creationId xmlns:p14="http://schemas.microsoft.com/office/powerpoint/2010/main" val="41811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sz="2400" dirty="0"/>
              <a:t>Representerer akevittens «400 </a:t>
            </a:r>
            <a:r>
              <a:rPr lang="nb-NO" sz="2400" dirty="0" err="1"/>
              <a:t>årsnatt</a:t>
            </a:r>
            <a:r>
              <a:rPr lang="nb-NO" sz="2400" dirty="0"/>
              <a:t>» uten evne og vilje til produktutvikling og markedsfremming av norsk akevitt</a:t>
            </a:r>
          </a:p>
          <a:p>
            <a:r>
              <a:rPr lang="nb-NO" sz="2400" dirty="0"/>
              <a:t>Bare utenlandsk vin og brennevin hadde status i bedriften</a:t>
            </a:r>
          </a:p>
          <a:p>
            <a:r>
              <a:rPr lang="nb-NO" sz="2400" dirty="0"/>
              <a:t>Akevitten overlevde fordi det gjenstridige norske folk nektet å bruke andre produkter</a:t>
            </a:r>
          </a:p>
          <a:p>
            <a:r>
              <a:rPr lang="nb-NO" sz="2400" dirty="0"/>
              <a:t>Ved sine kjøp i Vinmonopolutsalgene gjorde det norske folk et opprør mot «danskeveldet» i Vinmonopolet</a:t>
            </a:r>
          </a:p>
          <a:p>
            <a:endParaRPr lang="nb-NO" dirty="0"/>
          </a:p>
        </p:txBody>
      </p:sp>
    </p:spTree>
    <p:extLst>
      <p:ext uri="{BB962C8B-B14F-4D97-AF65-F5344CB8AC3E}">
        <p14:creationId xmlns:p14="http://schemas.microsoft.com/office/powerpoint/2010/main" val="172502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sz="2400" dirty="0"/>
              <a:t>Opphevelsen av produksjonsmonopolet, privatiseringen av Arcus og etableringen av nye aktører har virket positivt</a:t>
            </a:r>
          </a:p>
          <a:p>
            <a:r>
              <a:rPr lang="nb-NO" sz="2400" dirty="0"/>
              <a:t>Norsk akevitt har blitt en del av norsk kultur. NAV har bidratt aktivt her</a:t>
            </a:r>
          </a:p>
          <a:p>
            <a:r>
              <a:rPr lang="nb-NO" sz="2400" dirty="0"/>
              <a:t>Samspillet med kokker, regionale grupper, media  og andre har blitt en del av kulturen for utvikling av nye akevitter</a:t>
            </a:r>
          </a:p>
          <a:p>
            <a:endParaRPr lang="nb-NO" dirty="0"/>
          </a:p>
        </p:txBody>
      </p:sp>
    </p:spTree>
    <p:extLst>
      <p:ext uri="{BB962C8B-B14F-4D97-AF65-F5344CB8AC3E}">
        <p14:creationId xmlns:p14="http://schemas.microsoft.com/office/powerpoint/2010/main" val="1381443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sz="2400" dirty="0"/>
              <a:t>Etableringen av nye produsenter med Ole </a:t>
            </a:r>
            <a:r>
              <a:rPr lang="nb-NO" sz="2400" dirty="0" err="1"/>
              <a:t>Puntervold</a:t>
            </a:r>
            <a:r>
              <a:rPr lang="nb-NO" sz="2400" dirty="0"/>
              <a:t> i 2005 har beriket norsk akevittproduksjon</a:t>
            </a:r>
          </a:p>
          <a:p>
            <a:r>
              <a:rPr lang="nb-NO" sz="2400" dirty="0" err="1"/>
              <a:t>Gavin</a:t>
            </a:r>
            <a:r>
              <a:rPr lang="nb-NO" sz="2400" dirty="0"/>
              <a:t>, Egge gård og </a:t>
            </a:r>
            <a:r>
              <a:rPr lang="nb-NO" sz="2400" dirty="0" err="1"/>
              <a:t>Ægir</a:t>
            </a:r>
            <a:r>
              <a:rPr lang="nb-NO" sz="2400" dirty="0"/>
              <a:t> bryggeri har noen produkter</a:t>
            </a:r>
          </a:p>
          <a:p>
            <a:r>
              <a:rPr lang="nb-NO" sz="2400" dirty="0"/>
              <a:t>Det Norske Brenneri, Rosmersholm, Kannestein og </a:t>
            </a:r>
            <a:r>
              <a:rPr lang="nb-NO" sz="2400" dirty="0" err="1"/>
              <a:t>Vømmøl</a:t>
            </a:r>
            <a:r>
              <a:rPr lang="nb-NO" sz="2400" dirty="0"/>
              <a:t> og Dram er samarbeidspartnere til </a:t>
            </a:r>
            <a:r>
              <a:rPr lang="nb-NO" sz="2400" dirty="0" err="1"/>
              <a:t>Puntervold</a:t>
            </a:r>
            <a:endParaRPr lang="nb-NO" sz="2400" dirty="0"/>
          </a:p>
          <a:p>
            <a:r>
              <a:rPr lang="nb-NO" sz="2400" dirty="0"/>
              <a:t>Det Norske Brenneri kjøpte i 2013  Agder Brenneri/</a:t>
            </a:r>
            <a:r>
              <a:rPr lang="nb-NO" sz="2400" dirty="0" err="1"/>
              <a:t>Puntervold</a:t>
            </a:r>
            <a:endParaRPr lang="nb-NO" sz="2400" dirty="0"/>
          </a:p>
          <a:p>
            <a:endParaRPr lang="nb-NO" dirty="0"/>
          </a:p>
          <a:p>
            <a:r>
              <a:rPr lang="nb-NO" sz="2400" dirty="0" err="1"/>
              <a:t>Puntervold</a:t>
            </a:r>
            <a:r>
              <a:rPr lang="nb-NO" sz="2400" dirty="0"/>
              <a:t> i 2005 har produsert en rekke lokale akevitter</a:t>
            </a:r>
          </a:p>
          <a:p>
            <a:r>
              <a:rPr lang="nb-NO" sz="2400" dirty="0" err="1"/>
              <a:t>Fjellvitt</a:t>
            </a:r>
            <a:r>
              <a:rPr lang="nb-NO" sz="2400" dirty="0"/>
              <a:t> og Torghatten har både lokalt og nasjonalt salg</a:t>
            </a:r>
          </a:p>
          <a:p>
            <a:r>
              <a:rPr lang="nb-NO" sz="2400" dirty="0"/>
              <a:t>Det Norske Brenneri har utviklet den nasjonale serien Arvesølvet</a:t>
            </a:r>
          </a:p>
          <a:p>
            <a:r>
              <a:rPr lang="nb-NO" sz="2400" dirty="0"/>
              <a:t>Eivind Hellstrøm-akevitt har oppnådd stort salg</a:t>
            </a:r>
          </a:p>
          <a:p>
            <a:r>
              <a:rPr lang="nb-NO" sz="2400" dirty="0"/>
              <a:t>Arcus har videreført med nye produkter og ny formgiving</a:t>
            </a:r>
          </a:p>
          <a:p>
            <a:endParaRPr lang="nb-NO" dirty="0"/>
          </a:p>
        </p:txBody>
      </p:sp>
    </p:spTree>
    <p:extLst>
      <p:ext uri="{BB962C8B-B14F-4D97-AF65-F5344CB8AC3E}">
        <p14:creationId xmlns:p14="http://schemas.microsoft.com/office/powerpoint/2010/main" val="1648582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sz="2200" dirty="0">
                <a:effectLst/>
                <a:latin typeface="Helvetica Neue"/>
                <a:ea typeface="Helvetica Neue"/>
                <a:cs typeface="Helvetica Neue"/>
                <a:sym typeface="Helvetica Neue"/>
              </a:rPr>
              <a:t>Utgangspunktet for å lage norsk akevitt er helt ren sprit laget av minimum 95 % norske poteter. Den rene spriten blir pumpet inn i destillasjonsapparatene våre sammen med vann og krydder. Blandingen varmes opp med damp til den begynner å koke, og spriten damper av sammen med aromastoffer (eteriske oljer) fra krydderne. Når denne dampen kjøles ned blir den til væske igjen, og vi kaller den et krydderdestillat. Et krydderdestillat kan være laget av et eller flere kryddere.</a:t>
            </a:r>
          </a:p>
          <a:p>
            <a:r>
              <a:rPr lang="nb-NO" sz="2200" dirty="0">
                <a:effectLst/>
                <a:latin typeface="Helvetica Neue"/>
                <a:ea typeface="Helvetica Neue"/>
                <a:cs typeface="Helvetica Neue"/>
                <a:sym typeface="Helvetica Neue"/>
              </a:rPr>
              <a:t>Krydderdestillatene er svært konsentrerte i smak og blandes derfor med ny, ren potetsprit og vann før akevitten legges på eikefat. De fleste av fatene vi bruker har tidligere vært brukt til å lagre </a:t>
            </a:r>
            <a:r>
              <a:rPr lang="nb-NO" sz="2200" dirty="0" err="1">
                <a:effectLst/>
                <a:latin typeface="Helvetica Neue"/>
                <a:ea typeface="Helvetica Neue"/>
                <a:cs typeface="Helvetica Neue"/>
                <a:sym typeface="Helvetica Neue"/>
              </a:rPr>
              <a:t>Oloroso</a:t>
            </a:r>
            <a:r>
              <a:rPr lang="nb-NO" sz="2200" dirty="0">
                <a:effectLst/>
                <a:latin typeface="Helvetica Neue"/>
                <a:ea typeface="Helvetica Neue"/>
                <a:cs typeface="Helvetica Neue"/>
                <a:sym typeface="Helvetica Neue"/>
              </a:rPr>
              <a:t> sherry, men noen har også vært brukt til portvin, madeira eller annen vin.</a:t>
            </a:r>
          </a:p>
          <a:p>
            <a:r>
              <a:rPr lang="nb-NO" sz="2200" dirty="0">
                <a:effectLst/>
                <a:latin typeface="Helvetica Neue"/>
                <a:ea typeface="Helvetica Neue"/>
                <a:cs typeface="Helvetica Neue"/>
                <a:sym typeface="Helvetica Neue"/>
              </a:rPr>
              <a:t>Fatenes størrelse avgjør hvor lenge akevittene minimum må ligge for å kunne bli en norsk, </a:t>
            </a:r>
            <a:r>
              <a:rPr lang="nb-NO" sz="2200" dirty="0" err="1">
                <a:effectLst/>
                <a:latin typeface="Helvetica Neue"/>
                <a:ea typeface="Helvetica Neue"/>
                <a:cs typeface="Helvetica Neue"/>
                <a:sym typeface="Helvetica Neue"/>
              </a:rPr>
              <a:t>fatmodnet</a:t>
            </a:r>
            <a:r>
              <a:rPr lang="nb-NO" sz="2200" dirty="0">
                <a:effectLst/>
                <a:latin typeface="Helvetica Neue"/>
                <a:ea typeface="Helvetica Neue"/>
                <a:cs typeface="Helvetica Neue"/>
                <a:sym typeface="Helvetica Neue"/>
              </a:rPr>
              <a:t> akevitt. Hvis de er større enn 1000 L, trenger akevitten minimum 12 måneder lagring, men hvis fatet er under 1000 L holder det med 6 måneder på </a:t>
            </a:r>
            <a:r>
              <a:rPr lang="nb-NO" sz="2200" dirty="0" err="1">
                <a:effectLst/>
                <a:latin typeface="Helvetica Neue"/>
                <a:ea typeface="Helvetica Neue"/>
                <a:cs typeface="Helvetica Neue"/>
                <a:sym typeface="Helvetica Neue"/>
              </a:rPr>
              <a:t>fatlageret</a:t>
            </a:r>
            <a:r>
              <a:rPr lang="nb-NO" sz="2200" dirty="0">
                <a:effectLst/>
                <a:latin typeface="Helvetica Neue"/>
                <a:ea typeface="Helvetica Neue"/>
                <a:cs typeface="Helvetica Neue"/>
                <a:sym typeface="Helvetica Neue"/>
              </a:rPr>
              <a:t>. Mange av akevittene våre får ligge vesentlig lengre til modning enn hva minimumstiden tilsier. Et eksempel på dette er Gilde Non Plus Ultra som ligger på fat i hele 12 år! </a:t>
            </a:r>
          </a:p>
          <a:p>
            <a:r>
              <a:rPr lang="nb-NO" sz="2200" dirty="0">
                <a:effectLst/>
                <a:latin typeface="Helvetica Neue"/>
                <a:ea typeface="Helvetica Neue"/>
                <a:cs typeface="Helvetica Neue"/>
                <a:sym typeface="Helvetica Neue"/>
              </a:rPr>
              <a:t>Når akevitten er ferdig modnet blir fatene tømt og akevitten satt ned til drikkestyrke med rent, norsk vann. Deretter tappes akevittene på flaske og sendes ut til kundene våre.</a:t>
            </a:r>
          </a:p>
          <a:p>
            <a:endParaRPr lang="nb-NO" dirty="0"/>
          </a:p>
        </p:txBody>
      </p:sp>
    </p:spTree>
    <p:extLst>
      <p:ext uri="{BB962C8B-B14F-4D97-AF65-F5344CB8AC3E}">
        <p14:creationId xmlns:p14="http://schemas.microsoft.com/office/powerpoint/2010/main" val="2025274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7335D0BE-23BF-F24C-84B4-8B7FB665AEA7}" type="datetimeFigureOut">
              <a:rPr lang="nb-NO" smtClean="0"/>
              <a:t>06.05.2020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B8492D9-4A14-FF47-B70B-E763AEEC63B0}" type="slidenum">
              <a:rPr lang="nb-NO" smtClean="0"/>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7335D0BE-23BF-F24C-84B4-8B7FB665AEA7}" type="datetimeFigureOut">
              <a:rPr lang="nb-NO" smtClean="0"/>
              <a:t>06.05.2020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B8492D9-4A14-FF47-B70B-E763AEEC63B0}"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7335D0BE-23BF-F24C-84B4-8B7FB665AEA7}" type="datetimeFigureOut">
              <a:rPr lang="nb-NO" smtClean="0"/>
              <a:t>06.05.2020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B8492D9-4A14-FF47-B70B-E763AEEC63B0}" type="slidenum">
              <a:rPr lang="nb-NO" smtClean="0"/>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08" name="Shape 108"/>
          <p:cNvSpPr>
            <a:spLocks noGrp="1"/>
          </p:cNvSpPr>
          <p:nvPr>
            <p:ph type="pic" sz="quarter" idx="13"/>
          </p:nvPr>
        </p:nvSpPr>
        <p:spPr>
          <a:xfrm>
            <a:off x="7880350" y="3435350"/>
            <a:ext cx="3702050" cy="2774950"/>
          </a:xfrm>
          <a:prstGeom prst="rect">
            <a:avLst/>
          </a:prstGeom>
        </p:spPr>
        <p:txBody>
          <a:bodyPr lIns="91439" tIns="45719" rIns="91439" bIns="45719" anchor="t">
            <a:noAutofit/>
          </a:bodyPr>
          <a:lstStyle/>
          <a:p>
            <a:endParaRPr/>
          </a:p>
        </p:txBody>
      </p:sp>
      <p:sp>
        <p:nvSpPr>
          <p:cNvPr id="109" name="Shape 109"/>
          <p:cNvSpPr>
            <a:spLocks noGrp="1"/>
          </p:cNvSpPr>
          <p:nvPr>
            <p:ph type="pic" sz="quarter" idx="14"/>
          </p:nvPr>
        </p:nvSpPr>
        <p:spPr>
          <a:xfrm>
            <a:off x="7880350" y="476250"/>
            <a:ext cx="3702050" cy="2774950"/>
          </a:xfrm>
          <a:prstGeom prst="rect">
            <a:avLst/>
          </a:prstGeom>
        </p:spPr>
        <p:txBody>
          <a:bodyPr lIns="91439" tIns="45719" rIns="91439" bIns="45719" anchor="t">
            <a:noAutofit/>
          </a:bodyPr>
          <a:lstStyle/>
          <a:p>
            <a:endParaRPr/>
          </a:p>
        </p:txBody>
      </p:sp>
      <p:sp>
        <p:nvSpPr>
          <p:cNvPr id="110" name="Shape 110"/>
          <p:cNvSpPr>
            <a:spLocks noGrp="1"/>
          </p:cNvSpPr>
          <p:nvPr>
            <p:ph type="pic" idx="15"/>
          </p:nvPr>
        </p:nvSpPr>
        <p:spPr>
          <a:xfrm>
            <a:off x="603250" y="476250"/>
            <a:ext cx="7086600" cy="5734050"/>
          </a:xfrm>
          <a:prstGeom prst="rect">
            <a:avLst/>
          </a:prstGeom>
        </p:spPr>
        <p:txBody>
          <a:bodyPr lIns="91439" tIns="45719" rIns="91439" bIns="45719" anchor="t">
            <a:noAutofit/>
          </a:bodyPr>
          <a:lstStyle/>
          <a:p>
            <a:endParaRPr/>
          </a:p>
        </p:txBody>
      </p:sp>
      <p:sp>
        <p:nvSpPr>
          <p:cNvPr id="111" name="Shape 11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7591096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7335D0BE-23BF-F24C-84B4-8B7FB665AEA7}" type="datetimeFigureOut">
              <a:rPr lang="nb-NO" smtClean="0"/>
              <a:t>06.05.2020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B8492D9-4A14-FF47-B70B-E763AEEC63B0}"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7335D0BE-23BF-F24C-84B4-8B7FB665AEA7}" type="datetimeFigureOut">
              <a:rPr lang="nb-NO" smtClean="0"/>
              <a:t>06.05.2020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B8492D9-4A14-FF47-B70B-E763AEEC63B0}" type="slidenum">
              <a:rPr lang="nb-NO" smtClean="0"/>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7335D0BE-23BF-F24C-84B4-8B7FB665AEA7}" type="datetimeFigureOut">
              <a:rPr lang="nb-NO" smtClean="0"/>
              <a:t>06.05.2020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B8492D9-4A14-FF47-B70B-E763AEEC63B0}" type="slidenum">
              <a:rPr lang="nb-NO" smtClean="0"/>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7335D0BE-23BF-F24C-84B4-8B7FB665AEA7}" type="datetimeFigureOut">
              <a:rPr lang="nb-NO" smtClean="0"/>
              <a:t>06.05.2020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B8492D9-4A14-FF47-B70B-E763AEEC63B0}" type="slidenum">
              <a:rPr lang="nb-NO" smtClean="0"/>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7335D0BE-23BF-F24C-84B4-8B7FB665AEA7}" type="datetimeFigureOut">
              <a:rPr lang="nb-NO" smtClean="0"/>
              <a:t>06.05.2020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B8492D9-4A14-FF47-B70B-E763AEEC63B0}" type="slidenum">
              <a:rPr lang="nb-NO" smtClean="0"/>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5D0BE-23BF-F24C-84B4-8B7FB665AEA7}" type="datetimeFigureOut">
              <a:rPr lang="nb-NO" smtClean="0"/>
              <a:t>06.05.2020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B8492D9-4A14-FF47-B70B-E763AEEC63B0}"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7335D0BE-23BF-F24C-84B4-8B7FB665AEA7}" type="datetimeFigureOut">
              <a:rPr lang="nb-NO" smtClean="0"/>
              <a:t>06.05.2020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B8492D9-4A14-FF47-B70B-E763AEEC63B0}" type="slidenum">
              <a:rPr lang="nb-NO" smtClean="0"/>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Dra bildet til plassholderen eller klikk ikonet for å legge til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7335D0BE-23BF-F24C-84B4-8B7FB665AEA7}" type="datetimeFigureOut">
              <a:rPr lang="nb-NO" smtClean="0"/>
              <a:t>06.05.2020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B8492D9-4A14-FF47-B70B-E763AEEC63B0}" type="slidenum">
              <a:rPr lang="nb-NO" smtClean="0"/>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5D0BE-23BF-F24C-84B4-8B7FB665AEA7}" type="datetimeFigureOut">
              <a:rPr lang="nb-NO" smtClean="0"/>
              <a:t>06.05.2020</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492D9-4A14-FF47-B70B-E763AEEC63B0}" type="slidenum">
              <a:rPr lang="nb-NO" smtClean="0"/>
              <a:t>‹#›</a:t>
            </a:fld>
            <a:endParaRPr lang="nb-NO"/>
          </a:p>
        </p:txBody>
      </p:sp>
    </p:spTree>
    <p:extLst>
      <p:ext uri="{BB962C8B-B14F-4D97-AF65-F5344CB8AC3E}">
        <p14:creationId xmlns:p14="http://schemas.microsoft.com/office/powerpoint/2010/main" val="1327341943"/>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682586" y="4559300"/>
            <a:ext cx="4809066" cy="999067"/>
          </a:xfrm>
        </p:spPr>
        <p:txBody>
          <a:bodyPr>
            <a:normAutofit fontScale="90000"/>
          </a:bodyPr>
          <a:lstStyle/>
          <a:p>
            <a:br>
              <a:rPr lang="nb-NO" dirty="0">
                <a:solidFill>
                  <a:schemeClr val="accent4">
                    <a:lumMod val="75000"/>
                  </a:schemeClr>
                </a:solidFill>
              </a:rPr>
            </a:br>
            <a:br>
              <a:rPr lang="nb-NO" dirty="0">
                <a:solidFill>
                  <a:schemeClr val="accent4">
                    <a:lumMod val="75000"/>
                  </a:schemeClr>
                </a:solidFill>
              </a:rPr>
            </a:br>
            <a:r>
              <a:rPr lang="nb-NO" sz="3350" dirty="0">
                <a:solidFill>
                  <a:schemeClr val="accent4">
                    <a:lumMod val="75000"/>
                  </a:schemeClr>
                </a:solidFill>
                <a:latin typeface="FlamaMedium" charset="0"/>
                <a:ea typeface="FlamaMedium" charset="0"/>
                <a:cs typeface="FlamaMedium" charset="0"/>
              </a:rPr>
              <a:t>Atle Minothi</a:t>
            </a:r>
            <a:br>
              <a:rPr lang="nb-NO" sz="3350" dirty="0">
                <a:solidFill>
                  <a:schemeClr val="accent4">
                    <a:lumMod val="75000"/>
                  </a:schemeClr>
                </a:solidFill>
                <a:latin typeface="FlamaMedium" charset="0"/>
                <a:ea typeface="FlamaMedium" charset="0"/>
                <a:cs typeface="FlamaMedium" charset="0"/>
              </a:rPr>
            </a:br>
            <a:r>
              <a:rPr lang="nb-NO" sz="3350" dirty="0">
                <a:solidFill>
                  <a:schemeClr val="accent4">
                    <a:lumMod val="75000"/>
                  </a:schemeClr>
                </a:solidFill>
                <a:latin typeface="FlamaMedium" charset="0"/>
                <a:ea typeface="FlamaMedium" charset="0"/>
                <a:cs typeface="FlamaMedium" charset="0"/>
              </a:rPr>
              <a:t>Tidligere president</a:t>
            </a:r>
            <a:br>
              <a:rPr lang="nb-NO" sz="3350" dirty="0">
                <a:solidFill>
                  <a:schemeClr val="accent4">
                    <a:lumMod val="75000"/>
                  </a:schemeClr>
                </a:solidFill>
                <a:latin typeface="FlamaMedium" charset="0"/>
                <a:ea typeface="FlamaMedium" charset="0"/>
                <a:cs typeface="FlamaMedium" charset="0"/>
              </a:rPr>
            </a:br>
            <a:r>
              <a:rPr lang="nb-NO" sz="3350" dirty="0">
                <a:solidFill>
                  <a:schemeClr val="accent4">
                    <a:lumMod val="75000"/>
                  </a:schemeClr>
                </a:solidFill>
                <a:latin typeface="FlamaMedium" charset="0"/>
                <a:ea typeface="FlamaMedium" charset="0"/>
                <a:cs typeface="FlamaMedium" charset="0"/>
              </a:rPr>
              <a:t>Norske Akevitters Venner</a:t>
            </a:r>
            <a:br>
              <a:rPr lang="nb-NO" sz="3350" dirty="0">
                <a:solidFill>
                  <a:schemeClr val="accent4">
                    <a:lumMod val="75000"/>
                  </a:schemeClr>
                </a:solidFill>
                <a:latin typeface="FlamaMedium" charset="0"/>
                <a:ea typeface="FlamaMedium" charset="0"/>
                <a:cs typeface="FlamaMedium" charset="0"/>
              </a:rPr>
            </a:br>
            <a:endParaRPr lang="nb-NO" sz="3350" dirty="0">
              <a:solidFill>
                <a:schemeClr val="accent4">
                  <a:lumMod val="75000"/>
                </a:schemeClr>
              </a:solidFill>
              <a:latin typeface="FlamaMedium" charset="0"/>
              <a:ea typeface="FlamaMedium" charset="0"/>
              <a:cs typeface="FlamaMedium" charset="0"/>
            </a:endParaRPr>
          </a:p>
        </p:txBody>
      </p:sp>
      <p:sp>
        <p:nvSpPr>
          <p:cNvPr id="5" name="TekstSylinder 4"/>
          <p:cNvSpPr txBox="1"/>
          <p:nvPr/>
        </p:nvSpPr>
        <p:spPr>
          <a:xfrm>
            <a:off x="6784622" y="593760"/>
            <a:ext cx="4560711" cy="2554545"/>
          </a:xfrm>
          <a:prstGeom prst="rect">
            <a:avLst/>
          </a:prstGeom>
          <a:noFill/>
        </p:spPr>
        <p:txBody>
          <a:bodyPr wrap="square" rtlCol="0">
            <a:spAutoFit/>
          </a:bodyPr>
          <a:lstStyle/>
          <a:p>
            <a:pPr algn="ctr"/>
            <a:r>
              <a:rPr lang="nb-NO" sz="6000" dirty="0" err="1">
                <a:solidFill>
                  <a:schemeClr val="accent4">
                    <a:lumMod val="75000"/>
                  </a:schemeClr>
                </a:solidFill>
                <a:latin typeface="FlamaBlack" charset="0"/>
                <a:ea typeface="FlamaBlack" charset="0"/>
                <a:cs typeface="FlamaBlack" charset="0"/>
              </a:rPr>
              <a:t>Speeddate</a:t>
            </a:r>
            <a:r>
              <a:rPr lang="nb-NO" sz="6000" dirty="0">
                <a:solidFill>
                  <a:schemeClr val="accent4">
                    <a:lumMod val="75000"/>
                  </a:schemeClr>
                </a:solidFill>
                <a:latin typeface="FlamaBlack" charset="0"/>
                <a:ea typeface="FlamaBlack" charset="0"/>
                <a:cs typeface="FlamaBlack" charset="0"/>
              </a:rPr>
              <a:t> </a:t>
            </a:r>
          </a:p>
          <a:p>
            <a:pPr algn="ctr"/>
            <a:r>
              <a:rPr lang="nb-NO" sz="4000" dirty="0">
                <a:solidFill>
                  <a:schemeClr val="accent4">
                    <a:lumMod val="75000"/>
                  </a:schemeClr>
                </a:solidFill>
                <a:latin typeface="FlamaBlack" charset="0"/>
                <a:ea typeface="FlamaBlack" charset="0"/>
                <a:cs typeface="FlamaBlack" charset="0"/>
              </a:rPr>
              <a:t>med</a:t>
            </a:r>
          </a:p>
          <a:p>
            <a:pPr algn="ctr"/>
            <a:r>
              <a:rPr lang="nb-NO" sz="6000" dirty="0">
                <a:solidFill>
                  <a:schemeClr val="accent4">
                    <a:lumMod val="75000"/>
                  </a:schemeClr>
                </a:solidFill>
                <a:latin typeface="FlamaBlack" charset="0"/>
                <a:ea typeface="FlamaBlack" charset="0"/>
                <a:cs typeface="FlamaBlack" charset="0"/>
              </a:rPr>
              <a:t>norsk akevitt</a:t>
            </a:r>
            <a:endParaRPr lang="nb-NO" sz="6000" dirty="0">
              <a:solidFill>
                <a:schemeClr val="accent4">
                  <a:lumMod val="75000"/>
                </a:schemeClr>
              </a:solidFill>
            </a:endParaRPr>
          </a:p>
        </p:txBody>
      </p:sp>
      <p:pic>
        <p:nvPicPr>
          <p:cNvPr id="6" name="Bil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4572000" cy="6858000"/>
          </a:xfrm>
          <a:prstGeom prst="rect">
            <a:avLst/>
          </a:prstGeom>
        </p:spPr>
      </p:pic>
    </p:spTree>
    <p:extLst>
      <p:ext uri="{BB962C8B-B14F-4D97-AF65-F5344CB8AC3E}">
        <p14:creationId xmlns:p14="http://schemas.microsoft.com/office/powerpoint/2010/main" val="12332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595" y="142875"/>
            <a:ext cx="10049638" cy="6715125"/>
          </a:xfrm>
          <a:prstGeom prst="rect">
            <a:avLst/>
          </a:prstGeom>
        </p:spPr>
      </p:pic>
    </p:spTree>
    <p:extLst>
      <p:ext uri="{BB962C8B-B14F-4D97-AF65-F5344CB8AC3E}">
        <p14:creationId xmlns:p14="http://schemas.microsoft.com/office/powerpoint/2010/main" val="1968362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792338" cy="6858000"/>
          </a:xfrm>
          <a:prstGeom prst="rect">
            <a:avLst/>
          </a:prstGeom>
        </p:spPr>
      </p:pic>
      <p:sp>
        <p:nvSpPr>
          <p:cNvPr id="6" name="TekstSylinder 5"/>
          <p:cNvSpPr txBox="1"/>
          <p:nvPr/>
        </p:nvSpPr>
        <p:spPr>
          <a:xfrm>
            <a:off x="4802796" y="3057104"/>
            <a:ext cx="5818902" cy="7437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nb-NO" sz="4500" dirty="0">
                <a:latin typeface="FlamaBlack" charset="0"/>
                <a:ea typeface="FlamaBlack" charset="0"/>
                <a:cs typeface="FlamaBlack" charset="0"/>
              </a:rPr>
              <a:t>Krydderdestillasjon</a:t>
            </a:r>
            <a:endParaRPr lang="nb-NO" sz="4500" dirty="0">
              <a:solidFill>
                <a:srgbClr val="FFFFFF"/>
              </a:solidFill>
              <a:latin typeface="FlamaBlack" charset="0"/>
              <a:ea typeface="FlamaBlack" charset="0"/>
              <a:cs typeface="FlamaBlack" charset="0"/>
              <a:sym typeface="Helvetica Light"/>
            </a:endParaRPr>
          </a:p>
        </p:txBody>
      </p:sp>
    </p:spTree>
    <p:extLst>
      <p:ext uri="{BB962C8B-B14F-4D97-AF65-F5344CB8AC3E}">
        <p14:creationId xmlns:p14="http://schemas.microsoft.com/office/powerpoint/2010/main" val="171534751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947"/>
            <a:ext cx="12156159" cy="6039853"/>
          </a:xfrm>
          <a:prstGeom prst="rect">
            <a:avLst/>
          </a:prstGeom>
        </p:spPr>
      </p:pic>
    </p:spTree>
    <p:extLst>
      <p:ext uri="{BB962C8B-B14F-4D97-AF65-F5344CB8AC3E}">
        <p14:creationId xmlns:p14="http://schemas.microsoft.com/office/powerpoint/2010/main" val="117280058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3650" y="0"/>
            <a:ext cx="4582716" cy="6858000"/>
          </a:xfrm>
          <a:prstGeom prst="rect">
            <a:avLst/>
          </a:prstGeom>
        </p:spPr>
      </p:pic>
    </p:spTree>
    <p:extLst>
      <p:ext uri="{BB962C8B-B14F-4D97-AF65-F5344CB8AC3E}">
        <p14:creationId xmlns:p14="http://schemas.microsoft.com/office/powerpoint/2010/main" val="165451992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9894760-25FA-4042-B9A7-DB76726ED085}"/>
              </a:ext>
            </a:extLst>
          </p:cNvPr>
          <p:cNvPicPr>
            <a:picLocks noChangeAspect="1"/>
          </p:cNvPicPr>
          <p:nvPr/>
        </p:nvPicPr>
        <p:blipFill>
          <a:blip r:embed="rId2"/>
          <a:stretch>
            <a:fillRect/>
          </a:stretch>
        </p:blipFill>
        <p:spPr>
          <a:xfrm>
            <a:off x="0" y="25557"/>
            <a:ext cx="12192000" cy="6806885"/>
          </a:xfrm>
          <a:prstGeom prst="rect">
            <a:avLst/>
          </a:prstGeom>
        </p:spPr>
      </p:pic>
    </p:spTree>
    <p:extLst>
      <p:ext uri="{BB962C8B-B14F-4D97-AF65-F5344CB8AC3E}">
        <p14:creationId xmlns:p14="http://schemas.microsoft.com/office/powerpoint/2010/main" val="216535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descr="Polaristapping 207.JPG"/>
          <p:cNvPicPr>
            <a:picLocks noGrp="1" noChangeAspect="1"/>
          </p:cNvPicPr>
          <p:nvPr>
            <p:ph idx="1"/>
          </p:nvPr>
        </p:nvPicPr>
        <p:blipFill>
          <a:blip r:embed="rId2" cstate="print"/>
          <a:stretch>
            <a:fillRect/>
          </a:stretch>
        </p:blipFill>
        <p:spPr>
          <a:xfrm>
            <a:off x="983433" y="0"/>
            <a:ext cx="10283851" cy="6858000"/>
          </a:xfrm>
        </p:spPr>
      </p:pic>
      <p:sp>
        <p:nvSpPr>
          <p:cNvPr id="2" name="Tittel 1"/>
          <p:cNvSpPr>
            <a:spLocks noGrp="1"/>
          </p:cNvSpPr>
          <p:nvPr>
            <p:ph type="title"/>
          </p:nvPr>
        </p:nvSpPr>
        <p:spPr>
          <a:xfrm>
            <a:off x="2220585" y="2524578"/>
            <a:ext cx="7809544" cy="1808845"/>
          </a:xfrm>
        </p:spPr>
        <p:txBody>
          <a:bodyPr>
            <a:normAutofit/>
          </a:bodyPr>
          <a:lstStyle/>
          <a:p>
            <a:r>
              <a:rPr lang="nb-NO" sz="6000" dirty="0" err="1">
                <a:solidFill>
                  <a:schemeClr val="accent4">
                    <a:lumMod val="50000"/>
                  </a:schemeClr>
                </a:solidFill>
                <a:latin typeface="Avenir Next" charset="0"/>
                <a:ea typeface="Avenir Next" charset="0"/>
                <a:cs typeface="Avenir Next" charset="0"/>
              </a:rPr>
              <a:t>Gulatingsloven</a:t>
            </a:r>
            <a:r>
              <a:rPr lang="nb-NO" sz="6000" dirty="0">
                <a:solidFill>
                  <a:schemeClr val="accent4">
                    <a:lumMod val="50000"/>
                  </a:schemeClr>
                </a:solidFill>
                <a:latin typeface="Avenir Next" charset="0"/>
                <a:ea typeface="Avenir Next" charset="0"/>
                <a:cs typeface="Avenir Next" charset="0"/>
              </a:rPr>
              <a:t> år 900</a:t>
            </a:r>
          </a:p>
        </p:txBody>
      </p:sp>
    </p:spTree>
    <p:extLst>
      <p:ext uri="{BB962C8B-B14F-4D97-AF65-F5344CB8AC3E}">
        <p14:creationId xmlns:p14="http://schemas.microsoft.com/office/powerpoint/2010/main" val="996092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7155670" y="2480024"/>
            <a:ext cx="3149600" cy="18979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nb-NO" sz="3000" dirty="0">
                <a:solidFill>
                  <a:srgbClr val="FFFFFF"/>
                </a:solidFill>
                <a:latin typeface="FlamaBlack" charset="0"/>
                <a:ea typeface="FlamaBlack" charset="0"/>
                <a:cs typeface="FlamaBlack" charset="0"/>
                <a:sym typeface="Helvetica Light"/>
              </a:rPr>
              <a:t>Eske Bille 1531</a:t>
            </a:r>
          </a:p>
          <a:p>
            <a:pPr algn="ctr" defTabSz="412750" hangingPunct="0"/>
            <a:r>
              <a:rPr lang="nb-NO" sz="3000" dirty="0">
                <a:solidFill>
                  <a:srgbClr val="FFFFFF"/>
                </a:solidFill>
                <a:latin typeface="FlamaBlack" charset="0"/>
                <a:ea typeface="FlamaBlack" charset="0"/>
                <a:cs typeface="FlamaBlack" charset="0"/>
                <a:sym typeface="Helvetica Light"/>
              </a:rPr>
              <a:t>Kanskje liknet han på Christian II av Danmark?</a:t>
            </a:r>
          </a:p>
        </p:txBody>
      </p:sp>
      <p:pic>
        <p:nvPicPr>
          <p:cNvPr id="14" name="Bild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095" y="0"/>
            <a:ext cx="4503762" cy="6858000"/>
          </a:xfrm>
          <a:prstGeom prst="rect">
            <a:avLst/>
          </a:prstGeom>
        </p:spPr>
      </p:pic>
    </p:spTree>
    <p:extLst>
      <p:ext uri="{BB962C8B-B14F-4D97-AF65-F5344CB8AC3E}">
        <p14:creationId xmlns:p14="http://schemas.microsoft.com/office/powerpoint/2010/main" val="85519710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nvSpPr>
        <p:spPr>
          <a:xfrm>
            <a:off x="7129107" y="2773538"/>
            <a:ext cx="4150110" cy="9746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nb-NO" sz="3000" dirty="0">
                <a:solidFill>
                  <a:srgbClr val="FFFFFF"/>
                </a:solidFill>
                <a:latin typeface="FlamaBlack" charset="0"/>
                <a:ea typeface="FlamaBlack" charset="0"/>
                <a:cs typeface="FlamaBlack" charset="0"/>
                <a:sym typeface="Helvetica Light"/>
              </a:rPr>
              <a:t>Christopher Blix Hammer </a:t>
            </a:r>
          </a:p>
          <a:p>
            <a:pPr algn="ctr" defTabSz="412750" hangingPunct="0"/>
            <a:r>
              <a:rPr lang="nb-NO" sz="3000" dirty="0">
                <a:solidFill>
                  <a:srgbClr val="FFFFFF"/>
                </a:solidFill>
                <a:latin typeface="FlamaBlack" charset="0"/>
                <a:ea typeface="FlamaBlack" charset="0"/>
                <a:cs typeface="FlamaBlack" charset="0"/>
                <a:sym typeface="Helvetica Light"/>
              </a:rPr>
              <a:t>1720-1804</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89" y="246648"/>
            <a:ext cx="5120923" cy="6394784"/>
          </a:xfrm>
          <a:prstGeom prst="rect">
            <a:avLst/>
          </a:prstGeom>
        </p:spPr>
      </p:pic>
    </p:spTree>
    <p:extLst>
      <p:ext uri="{BB962C8B-B14F-4D97-AF65-F5344CB8AC3E}">
        <p14:creationId xmlns:p14="http://schemas.microsoft.com/office/powerpoint/2010/main" val="118664366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nvSpPr>
        <p:spPr>
          <a:xfrm>
            <a:off x="7695589" y="2537908"/>
            <a:ext cx="3132833" cy="9746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nb-NO" sz="3000" dirty="0">
                <a:solidFill>
                  <a:srgbClr val="FFFFFF"/>
                </a:solidFill>
                <a:latin typeface="FlamaBlack" charset="0"/>
                <a:ea typeface="FlamaBlack" charset="0"/>
                <a:cs typeface="FlamaBlack" charset="0"/>
                <a:sym typeface="Helvetica Light"/>
              </a:rPr>
              <a:t>Jørgen B. Lysholm</a:t>
            </a:r>
          </a:p>
          <a:p>
            <a:pPr algn="ctr" defTabSz="412750" hangingPunct="0"/>
            <a:r>
              <a:rPr lang="nb-NO" sz="3000" dirty="0">
                <a:latin typeface="FlamaBlack" charset="0"/>
                <a:ea typeface="FlamaBlack" charset="0"/>
                <a:cs typeface="FlamaBlack" charset="0"/>
              </a:rPr>
              <a:t>1796-1843</a:t>
            </a:r>
            <a:endParaRPr lang="nb-NO" sz="3000" dirty="0">
              <a:solidFill>
                <a:srgbClr val="FFFFFF"/>
              </a:solidFill>
              <a:latin typeface="FlamaBlack" charset="0"/>
              <a:ea typeface="FlamaBlack" charset="0"/>
              <a:cs typeface="FlamaBlack" charset="0"/>
              <a:sym typeface="Helvetica Light"/>
            </a:endParaRP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278" y="304079"/>
            <a:ext cx="5111154" cy="6072658"/>
          </a:xfrm>
          <a:prstGeom prst="rect">
            <a:avLst/>
          </a:prstGeom>
        </p:spPr>
      </p:pic>
    </p:spTree>
    <p:extLst>
      <p:ext uri="{BB962C8B-B14F-4D97-AF65-F5344CB8AC3E}">
        <p14:creationId xmlns:p14="http://schemas.microsoft.com/office/powerpoint/2010/main" val="1761008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7063"/>
            <a:ext cx="7184023" cy="4420937"/>
          </a:xfrm>
          <a:prstGeom prst="rect">
            <a:avLst/>
          </a:prstGeom>
        </p:spPr>
      </p:pic>
      <p:sp>
        <p:nvSpPr>
          <p:cNvPr id="6" name="TekstSylinder 5"/>
          <p:cNvSpPr txBox="1"/>
          <p:nvPr/>
        </p:nvSpPr>
        <p:spPr>
          <a:xfrm>
            <a:off x="-400" y="823985"/>
            <a:ext cx="7965322" cy="5899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nb-NO" sz="3500" dirty="0">
                <a:latin typeface="FlamaBlack" charset="0"/>
                <a:ea typeface="FlamaBlack" charset="0"/>
                <a:cs typeface="FlamaBlack" charset="0"/>
              </a:rPr>
              <a:t>Brennerienes fremvekst 1850-1920</a:t>
            </a:r>
            <a:endParaRPr lang="nb-NO" sz="3500" dirty="0">
              <a:solidFill>
                <a:srgbClr val="FFFFFF"/>
              </a:solidFill>
              <a:latin typeface="FlamaBlack" charset="0"/>
              <a:ea typeface="FlamaBlack" charset="0"/>
              <a:cs typeface="FlamaBlack" charset="0"/>
              <a:sym typeface="Helvetica Light"/>
            </a:endParaRPr>
          </a:p>
        </p:txBody>
      </p:sp>
      <p:sp>
        <p:nvSpPr>
          <p:cNvPr id="7" name="TekstSylinder 6"/>
          <p:cNvSpPr txBox="1"/>
          <p:nvPr/>
        </p:nvSpPr>
        <p:spPr>
          <a:xfrm>
            <a:off x="9024568" y="2437064"/>
            <a:ext cx="1321708" cy="18979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nb-NO" sz="3000" dirty="0">
                <a:solidFill>
                  <a:srgbClr val="FFFFFF"/>
                </a:solidFill>
                <a:latin typeface="FlamaBlack" charset="0"/>
                <a:ea typeface="FlamaBlack" charset="0"/>
                <a:cs typeface="FlamaBlack" charset="0"/>
                <a:sym typeface="Helvetica Light"/>
              </a:rPr>
              <a:t>Opland</a:t>
            </a:r>
          </a:p>
          <a:p>
            <a:pPr algn="ctr" defTabSz="412750" hangingPunct="0"/>
            <a:r>
              <a:rPr lang="nb-NO" sz="3000" dirty="0">
                <a:latin typeface="FlamaBlack" charset="0"/>
                <a:ea typeface="FlamaBlack" charset="0"/>
                <a:cs typeface="FlamaBlack" charset="0"/>
              </a:rPr>
              <a:t>Simers</a:t>
            </a:r>
          </a:p>
          <a:p>
            <a:pPr algn="ctr" defTabSz="412750" hangingPunct="0"/>
            <a:r>
              <a:rPr lang="nb-NO" sz="3000" dirty="0">
                <a:solidFill>
                  <a:srgbClr val="FFFFFF"/>
                </a:solidFill>
                <a:latin typeface="FlamaBlack" charset="0"/>
                <a:ea typeface="FlamaBlack" charset="0"/>
                <a:cs typeface="FlamaBlack" charset="0"/>
                <a:sym typeface="Helvetica Light"/>
              </a:rPr>
              <a:t>Løiten</a:t>
            </a:r>
          </a:p>
          <a:p>
            <a:pPr algn="ctr" defTabSz="412750" hangingPunct="0"/>
            <a:r>
              <a:rPr lang="nb-NO" sz="3000" dirty="0">
                <a:latin typeface="FlamaBlack" charset="0"/>
                <a:ea typeface="FlamaBlack" charset="0"/>
                <a:cs typeface="FlamaBlack" charset="0"/>
              </a:rPr>
              <a:t>Lysholm</a:t>
            </a:r>
            <a:endParaRPr lang="nb-NO" sz="3000" dirty="0">
              <a:solidFill>
                <a:srgbClr val="FFFFFF"/>
              </a:solidFill>
              <a:latin typeface="FlamaBlack" charset="0"/>
              <a:ea typeface="FlamaBlack" charset="0"/>
              <a:cs typeface="FlamaBlack" charset="0"/>
              <a:sym typeface="Helvetica Light"/>
            </a:endParaRPr>
          </a:p>
        </p:txBody>
      </p:sp>
    </p:spTree>
    <p:extLst>
      <p:ext uri="{BB962C8B-B14F-4D97-AF65-F5344CB8AC3E}">
        <p14:creationId xmlns:p14="http://schemas.microsoft.com/office/powerpoint/2010/main" val="10702529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210" y="2739189"/>
            <a:ext cx="10244446" cy="1832811"/>
          </a:xfrm>
          <a:prstGeom prst="rect">
            <a:avLst/>
          </a:prstGeom>
        </p:spPr>
      </p:pic>
      <p:sp>
        <p:nvSpPr>
          <p:cNvPr id="6" name="TekstSylinder 5"/>
          <p:cNvSpPr txBox="1"/>
          <p:nvPr/>
        </p:nvSpPr>
        <p:spPr>
          <a:xfrm>
            <a:off x="2581394" y="1435218"/>
            <a:ext cx="2705869" cy="6668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nb-NO" sz="4000" dirty="0">
                <a:solidFill>
                  <a:srgbClr val="FFFFFF"/>
                </a:solidFill>
                <a:latin typeface="FlamaBlack" charset="0"/>
                <a:ea typeface="FlamaBlack" charset="0"/>
                <a:cs typeface="FlamaBlack" charset="0"/>
                <a:sym typeface="Helvetica Light"/>
              </a:rPr>
              <a:t>1922-1986</a:t>
            </a:r>
          </a:p>
        </p:txBody>
      </p:sp>
    </p:spTree>
    <p:extLst>
      <p:ext uri="{BB962C8B-B14F-4D97-AF65-F5344CB8AC3E}">
        <p14:creationId xmlns:p14="http://schemas.microsoft.com/office/powerpoint/2010/main" val="75115332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979" y="574842"/>
            <a:ext cx="3607134" cy="5899352"/>
          </a:xfrm>
          <a:prstGeom prst="rect">
            <a:avLst/>
          </a:prstGeom>
        </p:spPr>
      </p:pic>
      <p:sp>
        <p:nvSpPr>
          <p:cNvPr id="6" name="TekstSylinder 5"/>
          <p:cNvSpPr txBox="1"/>
          <p:nvPr/>
        </p:nvSpPr>
        <p:spPr>
          <a:xfrm>
            <a:off x="6896989" y="2806818"/>
            <a:ext cx="1293624" cy="6668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nb-NO" sz="4000" dirty="0">
                <a:solidFill>
                  <a:srgbClr val="FFFFFF"/>
                </a:solidFill>
                <a:latin typeface="FlamaBlack" charset="0"/>
                <a:ea typeface="FlamaBlack" charset="0"/>
                <a:cs typeface="FlamaBlack" charset="0"/>
                <a:sym typeface="Helvetica Light"/>
              </a:rPr>
              <a:t>1986</a:t>
            </a:r>
          </a:p>
        </p:txBody>
      </p:sp>
    </p:spTree>
    <p:extLst>
      <p:ext uri="{BB962C8B-B14F-4D97-AF65-F5344CB8AC3E}">
        <p14:creationId xmlns:p14="http://schemas.microsoft.com/office/powerpoint/2010/main" val="142551966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p:nvPr/>
        </p:nvSpPr>
        <p:spPr>
          <a:xfrm>
            <a:off x="6778128" y="2680055"/>
            <a:ext cx="5109072" cy="14362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nb-NO" sz="4500" dirty="0">
                <a:solidFill>
                  <a:srgbClr val="FFFFFF"/>
                </a:solidFill>
                <a:latin typeface="FlamaBlack" charset="0"/>
                <a:ea typeface="FlamaBlack" charset="0"/>
                <a:cs typeface="FlamaBlack" charset="0"/>
                <a:sym typeface="Helvetica Light"/>
              </a:rPr>
              <a:t>Monopolets fall 2005</a:t>
            </a:r>
          </a:p>
        </p:txBody>
      </p:sp>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460" y="547050"/>
            <a:ext cx="5353719" cy="5353719"/>
          </a:xfrm>
          <a:prstGeom prst="rect">
            <a:avLst/>
          </a:prstGeom>
        </p:spPr>
      </p:pic>
    </p:spTree>
    <p:extLst>
      <p:ext uri="{BB962C8B-B14F-4D97-AF65-F5344CB8AC3E}">
        <p14:creationId xmlns:p14="http://schemas.microsoft.com/office/powerpoint/2010/main" val="1478944744"/>
      </p:ext>
    </p:extLst>
  </p:cSld>
  <p:clrMapOvr>
    <a:masterClrMapping/>
  </p:clrMapOvr>
  <p:transition spd="med"/>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TotalTime>
  <Words>783</Words>
  <Application>Microsoft Office PowerPoint</Application>
  <PresentationFormat>Widescreen</PresentationFormat>
  <Paragraphs>66</Paragraphs>
  <Slides>14</Slides>
  <Notes>8</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14</vt:i4>
      </vt:variant>
    </vt:vector>
  </HeadingPairs>
  <TitlesOfParts>
    <vt:vector size="22" baseType="lpstr">
      <vt:lpstr>Arial</vt:lpstr>
      <vt:lpstr>Avenir Next</vt:lpstr>
      <vt:lpstr>Calibri</vt:lpstr>
      <vt:lpstr>Calibri Light</vt:lpstr>
      <vt:lpstr>FlamaBlack</vt:lpstr>
      <vt:lpstr>FlamaMedium</vt:lpstr>
      <vt:lpstr>Helvetica Neue</vt:lpstr>
      <vt:lpstr>Office Theme</vt:lpstr>
      <vt:lpstr>  Atle Minothi Tidligere president Norske Akevitters Venner </vt:lpstr>
      <vt:lpstr>Gulatingsloven år 900</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Atle Minothi President Norske Akevitters venner</dc:title>
  <dc:creator>Atle Minothi</dc:creator>
  <cp:lastModifiedBy>Lars Ole Ørjasæter</cp:lastModifiedBy>
  <cp:revision>5</cp:revision>
  <dcterms:created xsi:type="dcterms:W3CDTF">2017-10-13T07:47:29Z</dcterms:created>
  <dcterms:modified xsi:type="dcterms:W3CDTF">2020-05-06T12:19:02Z</dcterms:modified>
</cp:coreProperties>
</file>