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0" r:id="rId2"/>
    <p:sldId id="300" r:id="rId3"/>
    <p:sldId id="301" r:id="rId4"/>
    <p:sldId id="302" r:id="rId5"/>
    <p:sldId id="340" r:id="rId6"/>
    <p:sldId id="303" r:id="rId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7"/>
    <p:restoredTop sz="94665"/>
  </p:normalViewPr>
  <p:slideViewPr>
    <p:cSldViewPr snapToGrid="0" snapToObjects="1">
      <p:cViewPr varScale="1">
        <p:scale>
          <a:sx n="51" d="100"/>
          <a:sy n="51" d="100"/>
        </p:scale>
        <p:origin x="120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3" name="Shape 13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82244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676400" y="12712703"/>
            <a:ext cx="5486400" cy="730250"/>
          </a:xfrm>
          <a:prstGeom prst="rect">
            <a:avLst/>
          </a:prstGeom>
        </p:spPr>
        <p:txBody>
          <a:bodyPr/>
          <a:lstStyle/>
          <a:p>
            <a:fld id="{681B7555-5730-4F7E-A340-2771BF339DDB}" type="datetimeFigureOut">
              <a:rPr lang="nb-NO" smtClean="0"/>
              <a:pPr/>
              <a:t>06.05.2020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8077200" y="12712703"/>
            <a:ext cx="8229600" cy="730250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11928368" y="13081000"/>
            <a:ext cx="514564" cy="471924"/>
          </a:xfrm>
        </p:spPr>
        <p:txBody>
          <a:bodyPr/>
          <a:lstStyle/>
          <a:p>
            <a:fld id="{AF01245C-C2C6-4CE4-8DCF-436E67D5613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4790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676400" y="12712703"/>
            <a:ext cx="5486400" cy="730250"/>
          </a:xfrm>
          <a:prstGeom prst="rect">
            <a:avLst/>
          </a:prstGeom>
        </p:spPr>
        <p:txBody>
          <a:bodyPr/>
          <a:lstStyle/>
          <a:p>
            <a:fld id="{681B7555-5730-4F7E-A340-2771BF339DDB}" type="datetimeFigureOut">
              <a:rPr lang="nb-NO" smtClean="0"/>
              <a:pPr/>
              <a:t>06.05.2020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8077200" y="12712703"/>
            <a:ext cx="8229600" cy="730250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11928368" y="13081000"/>
            <a:ext cx="514564" cy="471924"/>
          </a:xfrm>
        </p:spPr>
        <p:txBody>
          <a:bodyPr/>
          <a:lstStyle/>
          <a:p>
            <a:fld id="{AF01245C-C2C6-4CE4-8DCF-436E67D5613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26957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/>
          <a:lstStyle/>
          <a:p>
            <a:fld id="{C8608BEB-6A46-1D4F-B439-CDAE1E302355}" type="datetimeFigureOut">
              <a:rPr lang="nb-NO" smtClean="0"/>
              <a:t>06.05.2020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>
          <a:xfrm>
            <a:off x="11928368" y="13081000"/>
            <a:ext cx="514564" cy="471924"/>
          </a:xfrm>
        </p:spPr>
        <p:txBody>
          <a:bodyPr/>
          <a:lstStyle/>
          <a:p>
            <a:fld id="{642C0E09-3C27-394F-93A6-9A7DB49157E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062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Titteltekst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2043765" y="13081000"/>
            <a:ext cx="283770" cy="469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88461" marR="0" indent="-488461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"/>
          <a:ea typeface="Helvetica"/>
          <a:cs typeface="Helvetica"/>
          <a:sym typeface="Helvetica"/>
        </a:defRPr>
      </a:lvl1pPr>
      <a:lvl2pPr marL="1123461" marR="0" indent="-488461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"/>
          <a:ea typeface="Helvetica"/>
          <a:cs typeface="Helvetica"/>
          <a:sym typeface="Helvetica"/>
        </a:defRPr>
      </a:lvl2pPr>
      <a:lvl3pPr marL="1758461" marR="0" indent="-488461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"/>
          <a:ea typeface="Helvetica"/>
          <a:cs typeface="Helvetica"/>
          <a:sym typeface="Helvetica"/>
        </a:defRPr>
      </a:lvl3pPr>
      <a:lvl4pPr marL="2393461" marR="0" indent="-488461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"/>
          <a:ea typeface="Helvetica"/>
          <a:cs typeface="Helvetica"/>
          <a:sym typeface="Helvetica"/>
        </a:defRPr>
      </a:lvl4pPr>
      <a:lvl5pPr marL="3028461" marR="0" indent="-488461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"/>
          <a:ea typeface="Helvetica"/>
          <a:cs typeface="Helvetica"/>
          <a:sym typeface="Helvetica"/>
        </a:defRPr>
      </a:lvl5pPr>
      <a:lvl6pPr marL="3663461" marR="0" indent="-488461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"/>
          <a:ea typeface="Helvetica"/>
          <a:cs typeface="Helvetica"/>
          <a:sym typeface="Helvetica"/>
        </a:defRPr>
      </a:lvl6pPr>
      <a:lvl7pPr marL="4298461" marR="0" indent="-488461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"/>
          <a:ea typeface="Helvetica"/>
          <a:cs typeface="Helvetica"/>
          <a:sym typeface="Helvetica"/>
        </a:defRPr>
      </a:lvl7pPr>
      <a:lvl8pPr marL="4933461" marR="0" indent="-488461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"/>
          <a:ea typeface="Helvetica"/>
          <a:cs typeface="Helvetica"/>
          <a:sym typeface="Helvetica"/>
        </a:defRPr>
      </a:lvl8pPr>
      <a:lvl9pPr marL="5568461" marR="0" indent="-488461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3365171" y="10320866"/>
            <a:ext cx="9618132" cy="1985434"/>
          </a:xfrm>
        </p:spPr>
        <p:txBody>
          <a:bodyPr>
            <a:normAutofit fontScale="90000"/>
          </a:bodyPr>
          <a:lstStyle/>
          <a:p>
            <a:br>
              <a:rPr lang="nb-NO" dirty="0">
                <a:solidFill>
                  <a:schemeClr val="accent4">
                    <a:lumMod val="75000"/>
                  </a:schemeClr>
                </a:solidFill>
              </a:rPr>
            </a:br>
            <a:br>
              <a:rPr lang="nb-NO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nb-NO" sz="6700" dirty="0">
                <a:solidFill>
                  <a:schemeClr val="accent4">
                    <a:lumMod val="75000"/>
                  </a:schemeClr>
                </a:solidFill>
                <a:latin typeface="FlamaMedium" charset="0"/>
                <a:ea typeface="FlamaMedium" charset="0"/>
                <a:cs typeface="FlamaMedium" charset="0"/>
              </a:rPr>
              <a:t>Atle Minothi</a:t>
            </a:r>
            <a:br>
              <a:rPr lang="nb-NO" sz="6700" dirty="0">
                <a:solidFill>
                  <a:schemeClr val="accent4">
                    <a:lumMod val="75000"/>
                  </a:schemeClr>
                </a:solidFill>
                <a:latin typeface="FlamaMedium" charset="0"/>
                <a:ea typeface="FlamaMedium" charset="0"/>
                <a:cs typeface="FlamaMedium" charset="0"/>
              </a:rPr>
            </a:br>
            <a:r>
              <a:rPr lang="nb-NO" sz="6700" dirty="0">
                <a:solidFill>
                  <a:schemeClr val="accent4">
                    <a:lumMod val="75000"/>
                  </a:schemeClr>
                </a:solidFill>
                <a:latin typeface="FlamaMedium" charset="0"/>
                <a:ea typeface="FlamaMedium" charset="0"/>
                <a:cs typeface="FlamaMedium" charset="0"/>
              </a:rPr>
              <a:t>Tidligere president</a:t>
            </a:r>
            <a:br>
              <a:rPr lang="nb-NO" sz="6700" dirty="0">
                <a:solidFill>
                  <a:schemeClr val="accent4">
                    <a:lumMod val="75000"/>
                  </a:schemeClr>
                </a:solidFill>
                <a:latin typeface="FlamaMedium" charset="0"/>
                <a:ea typeface="FlamaMedium" charset="0"/>
                <a:cs typeface="FlamaMedium" charset="0"/>
              </a:rPr>
            </a:br>
            <a:r>
              <a:rPr lang="nb-NO" sz="6700" dirty="0">
                <a:solidFill>
                  <a:schemeClr val="accent4">
                    <a:lumMod val="75000"/>
                  </a:schemeClr>
                </a:solidFill>
                <a:latin typeface="FlamaMedium" charset="0"/>
                <a:ea typeface="FlamaMedium" charset="0"/>
                <a:cs typeface="FlamaMedium" charset="0"/>
              </a:rPr>
              <a:t>Norske Akevitters Venner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15012475" y="1187520"/>
            <a:ext cx="6323525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0" dirty="0">
                <a:solidFill>
                  <a:schemeClr val="accent4">
                    <a:lumMod val="75000"/>
                  </a:schemeClr>
                </a:solidFill>
                <a:latin typeface="FlamaBlack" charset="0"/>
                <a:ea typeface="FlamaBlack" charset="0"/>
                <a:cs typeface="FlamaBlack" charset="0"/>
              </a:rPr>
              <a:t>Hvordan smake norsk akevitt</a:t>
            </a:r>
            <a:endParaRPr lang="nb-NO" sz="120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0"/>
            <a:ext cx="9144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581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nb-NO" dirty="0">
                <a:solidFill>
                  <a:schemeClr val="accent2">
                    <a:lumMod val="75000"/>
                  </a:schemeClr>
                </a:solidFill>
                <a:latin typeface="Futura Medium" charset="0"/>
                <a:ea typeface="Futura Medium" charset="0"/>
                <a:cs typeface="Futura Medium" charset="0"/>
              </a:rPr>
            </a:br>
            <a:r>
              <a:rPr lang="nb-NO" dirty="0">
                <a:solidFill>
                  <a:schemeClr val="accent4">
                    <a:lumMod val="75000"/>
                  </a:schemeClr>
                </a:solidFill>
                <a:latin typeface="FlamaBlack" charset="0"/>
                <a:ea typeface="FlamaBlack" charset="0"/>
                <a:cs typeface="FlamaBlack" charset="0"/>
              </a:rPr>
              <a:t>Grunnsmakene</a:t>
            </a:r>
            <a:br>
              <a:rPr lang="nb-NO" dirty="0">
                <a:latin typeface="Futura Medium" charset="0"/>
                <a:ea typeface="Futura Medium" charset="0"/>
                <a:cs typeface="Futura Medium" charset="0"/>
              </a:rPr>
            </a:br>
            <a:endParaRPr lang="nb-NO" dirty="0">
              <a:latin typeface="Futura Medium" charset="0"/>
              <a:ea typeface="Futura Medium" charset="0"/>
              <a:cs typeface="Futura Medium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689100" y="3149600"/>
            <a:ext cx="13343636" cy="939596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nb-NO" dirty="0">
              <a:latin typeface="FlamaBlack" charset="0"/>
              <a:ea typeface="FlamaBlack" charset="0"/>
              <a:cs typeface="FlamaBlack" charset="0"/>
            </a:endParaRPr>
          </a:p>
          <a:p>
            <a:r>
              <a:rPr lang="nb-NO" sz="24000" dirty="0">
                <a:latin typeface="FlamaBlack" charset="0"/>
                <a:ea typeface="FlamaBlack" charset="0"/>
                <a:cs typeface="FlamaBlack" charset="0"/>
              </a:rPr>
              <a:t>Søtt </a:t>
            </a:r>
          </a:p>
          <a:p>
            <a:r>
              <a:rPr lang="nb-NO" sz="24000" dirty="0">
                <a:latin typeface="FlamaBlack" charset="0"/>
                <a:ea typeface="FlamaBlack" charset="0"/>
                <a:cs typeface="FlamaBlack" charset="0"/>
              </a:rPr>
              <a:t>Salt </a:t>
            </a:r>
          </a:p>
          <a:p>
            <a:r>
              <a:rPr lang="nb-NO" sz="24000" dirty="0">
                <a:latin typeface="FlamaBlack" charset="0"/>
                <a:ea typeface="FlamaBlack" charset="0"/>
                <a:cs typeface="FlamaBlack" charset="0"/>
              </a:rPr>
              <a:t>Surt </a:t>
            </a:r>
          </a:p>
          <a:p>
            <a:r>
              <a:rPr lang="nb-NO" sz="24000" dirty="0">
                <a:latin typeface="FlamaBlack" charset="0"/>
                <a:ea typeface="FlamaBlack" charset="0"/>
                <a:cs typeface="FlamaBlack" charset="0"/>
              </a:rPr>
              <a:t>Bittert </a:t>
            </a:r>
          </a:p>
          <a:p>
            <a:r>
              <a:rPr lang="nb-NO" sz="24000" dirty="0" err="1">
                <a:latin typeface="FlamaBlack" charset="0"/>
                <a:ea typeface="FlamaBlack" charset="0"/>
                <a:cs typeface="FlamaBlack" charset="0"/>
              </a:rPr>
              <a:t>Umami</a:t>
            </a:r>
            <a:r>
              <a:rPr lang="nb-NO" sz="24000" dirty="0">
                <a:latin typeface="FlamaBlack" charset="0"/>
                <a:ea typeface="FlamaBlack" charset="0"/>
                <a:cs typeface="FlamaBlack" charset="0"/>
              </a:rPr>
              <a:t>: Buljong, soyasaus, stekt kjøtt eller soltørkete tomater.</a:t>
            </a:r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9760" y="2189922"/>
            <a:ext cx="8524240" cy="10644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53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>
                <a:solidFill>
                  <a:schemeClr val="accent4">
                    <a:lumMod val="75000"/>
                  </a:schemeClr>
                </a:solidFill>
                <a:latin typeface="FlamaBlack" charset="0"/>
                <a:ea typeface="FlamaBlack" charset="0"/>
                <a:cs typeface="FlamaBlack" charset="0"/>
              </a:rPr>
              <a:t>Sensorikk</a:t>
            </a:r>
            <a:endParaRPr lang="nb-NO" dirty="0">
              <a:solidFill>
                <a:schemeClr val="accent4">
                  <a:lumMod val="75000"/>
                </a:schemeClr>
              </a:solidFill>
              <a:latin typeface="FlamaBlack" charset="0"/>
              <a:ea typeface="FlamaBlack" charset="0"/>
              <a:cs typeface="FlamaBlack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nb-NO" sz="7500" dirty="0">
                <a:latin typeface="Futura Medium" charset="0"/>
                <a:ea typeface="Futura Medium" charset="0"/>
                <a:cs typeface="Futura Medium" charset="0"/>
              </a:rPr>
              <a:t>Smak er et fremmedspråk</a:t>
            </a:r>
          </a:p>
          <a:p>
            <a:pPr algn="ctr"/>
            <a:r>
              <a:rPr lang="nb-NO" sz="7500" dirty="0">
                <a:solidFill>
                  <a:schemeClr val="accent4">
                    <a:lumMod val="75000"/>
                  </a:schemeClr>
                </a:solidFill>
                <a:latin typeface="Futura Medium" charset="0"/>
                <a:ea typeface="Futura Medium" charset="0"/>
                <a:cs typeface="Futura Medium" charset="0"/>
              </a:rPr>
              <a:t>Hva lukter DU på?</a:t>
            </a:r>
          </a:p>
        </p:txBody>
      </p:sp>
    </p:spTree>
    <p:extLst>
      <p:ext uri="{BB962C8B-B14F-4D97-AF65-F5344CB8AC3E}">
        <p14:creationId xmlns:p14="http://schemas.microsoft.com/office/powerpoint/2010/main" val="1128030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accent4">
                    <a:lumMod val="75000"/>
                  </a:schemeClr>
                </a:solidFill>
                <a:latin typeface="FlamaBlack" charset="0"/>
                <a:ea typeface="FlamaBlack" charset="0"/>
                <a:cs typeface="FlamaBlack" charset="0"/>
              </a:rPr>
              <a:t>Hva leter vi etter?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5000" dirty="0">
                <a:solidFill>
                  <a:schemeClr val="accent4">
                    <a:lumMod val="75000"/>
                  </a:schemeClr>
                </a:solidFill>
                <a:latin typeface="FlamaBlack" charset="0"/>
                <a:ea typeface="FlamaBlack" charset="0"/>
                <a:cs typeface="FlamaBlack" charset="0"/>
              </a:rPr>
              <a:t>Lukt og smak: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sz="5000" dirty="0">
              <a:latin typeface="Futura Medium" charset="0"/>
              <a:ea typeface="Futura Medium" charset="0"/>
              <a:cs typeface="Futura Medium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dirty="0">
                <a:latin typeface="Futura Medium" charset="0"/>
                <a:ea typeface="Futura Medium" charset="0"/>
                <a:cs typeface="Futura Medium" charset="0"/>
              </a:rPr>
              <a:t>Karve, anis, koriander, dill, </a:t>
            </a:r>
            <a:r>
              <a:rPr lang="nb-NO" dirty="0" err="1">
                <a:latin typeface="Futura Medium" charset="0"/>
                <a:ea typeface="Futura Medium" charset="0"/>
                <a:cs typeface="Futura Medium" charset="0"/>
              </a:rPr>
              <a:t>pommerans</a:t>
            </a:r>
            <a:r>
              <a:rPr lang="nb-NO" dirty="0">
                <a:latin typeface="Futura Medium" charset="0"/>
                <a:ea typeface="Futura Medium" charset="0"/>
                <a:cs typeface="Futura Medium" charset="0"/>
              </a:rPr>
              <a:t>, pors, anis, fennikel, stjerneanis </a:t>
            </a:r>
            <a:r>
              <a:rPr lang="nb-NO" dirty="0" err="1">
                <a:latin typeface="Futura Medium" charset="0"/>
                <a:ea typeface="Futura Medium" charset="0"/>
                <a:cs typeface="Futura Medium" charset="0"/>
              </a:rPr>
              <a:t>etc</a:t>
            </a:r>
            <a:endParaRPr lang="nb-NO" dirty="0">
              <a:latin typeface="Futura Medium" charset="0"/>
              <a:ea typeface="Futura Medium" charset="0"/>
              <a:cs typeface="Futura Medium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dirty="0">
                <a:latin typeface="Futura Medium" charset="0"/>
                <a:ea typeface="Futura Medium" charset="0"/>
                <a:cs typeface="Futura Medium" charset="0"/>
              </a:rPr>
              <a:t>Fatpreg: Lukt av tre/eik (vanilje)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dirty="0">
                <a:latin typeface="Futura Medium" charset="0"/>
                <a:ea typeface="Futura Medium" charset="0"/>
                <a:cs typeface="Futura Medium" charset="0"/>
              </a:rPr>
              <a:t>Sherry: En blanding av tørket frukt, nøtter og sjokolade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>
              <a:latin typeface="Futura Medium" charset="0"/>
              <a:ea typeface="Futura Medium" charset="0"/>
              <a:cs typeface="Futura Medium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>
              <a:latin typeface="Futura Medium" charset="0"/>
              <a:ea typeface="Futura Medium" charset="0"/>
              <a:cs typeface="Futura Medium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5000" dirty="0">
                <a:solidFill>
                  <a:schemeClr val="accent4">
                    <a:lumMod val="75000"/>
                  </a:schemeClr>
                </a:solidFill>
                <a:latin typeface="FlamaBlack" charset="0"/>
                <a:ea typeface="FlamaBlack" charset="0"/>
                <a:cs typeface="FlamaBlack" charset="0"/>
              </a:rPr>
              <a:t>Fylde: </a:t>
            </a:r>
            <a:r>
              <a:rPr lang="nb-NO" dirty="0">
                <a:latin typeface="Futura Medium" charset="0"/>
                <a:ea typeface="Futura Medium" charset="0"/>
                <a:cs typeface="Futura Medium" charset="0"/>
              </a:rPr>
              <a:t>Beskriver smaksintensiteten, hvor mye / hvor kraftig smaker akevitten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>
              <a:latin typeface="Futura Medium" charset="0"/>
              <a:ea typeface="Futura Medium" charset="0"/>
              <a:cs typeface="Futura Medium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5000" dirty="0">
                <a:solidFill>
                  <a:schemeClr val="accent4">
                    <a:lumMod val="75000"/>
                  </a:schemeClr>
                </a:solidFill>
                <a:latin typeface="FlamaBlack" charset="0"/>
                <a:ea typeface="FlamaBlack" charset="0"/>
                <a:cs typeface="FlamaBlack" charset="0"/>
              </a:rPr>
              <a:t>Ettersmakslengde</a:t>
            </a:r>
            <a:r>
              <a:rPr lang="nb-NO" dirty="0">
                <a:solidFill>
                  <a:schemeClr val="accent4">
                    <a:lumMod val="75000"/>
                  </a:schemeClr>
                </a:solidFill>
                <a:latin typeface="FlamaBlack" charset="0"/>
                <a:ea typeface="FlamaBlack" charset="0"/>
                <a:cs typeface="FlamaBlack" charset="0"/>
              </a:rPr>
              <a:t>: </a:t>
            </a:r>
            <a:r>
              <a:rPr lang="nb-NO" dirty="0">
                <a:latin typeface="Futura Medium" charset="0"/>
                <a:ea typeface="Futura Medium" charset="0"/>
                <a:cs typeface="Futura Medium" charset="0"/>
              </a:rPr>
              <a:t>Smak som sitter igjen i munnen etter 15 sek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>
              <a:latin typeface="Futura Medium" charset="0"/>
              <a:ea typeface="Futura Medium" charset="0"/>
              <a:cs typeface="Futura Medium" charset="0"/>
            </a:endParaRPr>
          </a:p>
          <a:p>
            <a:pPr marL="0" lvl="0" indent="0" defTabSz="914400">
              <a:spcBef>
                <a:spcPts val="0"/>
              </a:spcBef>
              <a:buSzTx/>
              <a:buNone/>
              <a:defRPr/>
            </a:pPr>
            <a:r>
              <a:rPr lang="nb-NO" sz="5000" dirty="0">
                <a:solidFill>
                  <a:schemeClr val="accent4">
                    <a:lumMod val="75000"/>
                  </a:schemeClr>
                </a:solidFill>
                <a:latin typeface="FlamaBlack" charset="0"/>
                <a:ea typeface="FlamaBlack" charset="0"/>
                <a:cs typeface="FlamaBlack" charset="0"/>
              </a:rPr>
              <a:t>Bruksområde? </a:t>
            </a:r>
            <a:r>
              <a:rPr lang="nb-NO" dirty="0" err="1">
                <a:latin typeface="Futura Medium" charset="0"/>
                <a:ea typeface="Futura Medium" charset="0"/>
                <a:cs typeface="Futura Medium" charset="0"/>
              </a:rPr>
              <a:t>Aperitif</a:t>
            </a:r>
            <a:r>
              <a:rPr lang="nb-NO" dirty="0">
                <a:latin typeface="Futura Medium" charset="0"/>
                <a:ea typeface="Futura Medium" charset="0"/>
                <a:cs typeface="Futura Medium" charset="0"/>
              </a:rPr>
              <a:t>, til mat, avec</a:t>
            </a:r>
            <a:endParaRPr lang="nb-NO" dirty="0">
              <a:latin typeface="FlamaBlack" charset="0"/>
              <a:ea typeface="FlamaBlack" charset="0"/>
              <a:cs typeface="FlamaBlac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865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13827957" y="3685650"/>
            <a:ext cx="6844015" cy="564257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nb-NO" sz="6000" dirty="0">
                <a:solidFill>
                  <a:schemeClr val="accent4">
                    <a:lumMod val="75000"/>
                  </a:schemeClr>
                </a:solidFill>
                <a:latin typeface="FlamaBlack" charset="0"/>
                <a:ea typeface="FlamaBlack" charset="0"/>
                <a:cs typeface="FlamaBlack" charset="0"/>
              </a:rPr>
              <a:t>Gufs fra fortiden: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b-NO" sz="50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FlamaBlack" charset="0"/>
              <a:ea typeface="FlamaBlack" charset="0"/>
              <a:cs typeface="FlamaBlack" charset="0"/>
              <a:sym typeface="Helvetica Light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nb-NO" dirty="0">
                <a:latin typeface="FlamaBlack" charset="0"/>
                <a:ea typeface="FlamaBlack" charset="0"/>
                <a:cs typeface="FlamaBlack" charset="0"/>
              </a:rPr>
              <a:t>Serveres iskald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nb-NO" dirty="0">
              <a:latin typeface="FlamaBlack" charset="0"/>
              <a:ea typeface="FlamaBlack" charset="0"/>
              <a:cs typeface="FlamaBlack" charset="0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nb-NO" dirty="0">
                <a:latin typeface="FlamaBlack" charset="0"/>
                <a:ea typeface="FlamaBlack" charset="0"/>
                <a:cs typeface="FlamaBlack" charset="0"/>
              </a:rPr>
              <a:t>og i 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b-NO" sz="50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FlamaBlack" charset="0"/>
              <a:ea typeface="FlamaBlack" charset="0"/>
              <a:cs typeface="FlamaBlack" charset="0"/>
              <a:sym typeface="Helvetica Light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nb-NO" dirty="0" err="1">
                <a:latin typeface="FlamaBlack" charset="0"/>
                <a:ea typeface="FlamaBlack" charset="0"/>
                <a:cs typeface="FlamaBlack" charset="0"/>
              </a:rPr>
              <a:t>s</a:t>
            </a:r>
            <a:r>
              <a:rPr kumimoji="0" lang="nb-NO" sz="5000" b="0" i="0" u="none" strike="noStrike" cap="none" spc="0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FlamaBlack" charset="0"/>
                <a:ea typeface="FlamaBlack" charset="0"/>
                <a:cs typeface="FlamaBlack" charset="0"/>
                <a:sym typeface="Helvetica Light"/>
              </a:rPr>
              <a:t>hotglass</a:t>
            </a:r>
            <a:endParaRPr kumimoji="0" lang="nb-NO" sz="50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FlamaBlack" charset="0"/>
              <a:ea typeface="FlamaBlack" charset="0"/>
              <a:cs typeface="FlamaBlack" charset="0"/>
              <a:sym typeface="Helvetica Light"/>
            </a:endParaRPr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7043" y="473528"/>
            <a:ext cx="9275238" cy="12066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338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 descr="1_MG_9996 as Smart Object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0" y="43909"/>
            <a:ext cx="8711952" cy="13828494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24048" y="377281"/>
            <a:ext cx="11759952" cy="2651126"/>
          </a:xfrm>
        </p:spPr>
        <p:txBody>
          <a:bodyPr>
            <a:normAutofit/>
          </a:bodyPr>
          <a:lstStyle/>
          <a:p>
            <a:r>
              <a:rPr lang="nb-NO" sz="12000" dirty="0">
                <a:solidFill>
                  <a:srgbClr val="866804"/>
                </a:solidFill>
                <a:latin typeface="FlamaBlack" charset="0"/>
                <a:ea typeface="FlamaBlack" charset="0"/>
                <a:cs typeface="FlamaBlack" charset="0"/>
              </a:rPr>
              <a:t>Å smake akevitt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2768064" y="3257600"/>
            <a:ext cx="3074448" cy="9884242"/>
          </a:xfrm>
        </p:spPr>
        <p:txBody>
          <a:bodyPr>
            <a:normAutofit fontScale="47500" lnSpcReduction="20000"/>
          </a:bodyPr>
          <a:lstStyle/>
          <a:p>
            <a:endParaRPr lang="nb-NO" dirty="0">
              <a:latin typeface="Avenir Next" charset="0"/>
              <a:ea typeface="Avenir Next" charset="0"/>
              <a:cs typeface="Avenir Next" charset="0"/>
            </a:endParaRPr>
          </a:p>
          <a:p>
            <a:r>
              <a:rPr lang="nb-NO" sz="10500" dirty="0">
                <a:latin typeface="FlamaBlack" charset="0"/>
                <a:ea typeface="FlamaBlack" charset="0"/>
                <a:cs typeface="FlamaBlack" charset="0"/>
              </a:rPr>
              <a:t>Skjenke</a:t>
            </a:r>
          </a:p>
          <a:p>
            <a:r>
              <a:rPr lang="nb-NO" sz="10500" dirty="0">
                <a:latin typeface="FlamaBlack" charset="0"/>
                <a:ea typeface="FlamaBlack" charset="0"/>
                <a:cs typeface="FlamaBlack" charset="0"/>
              </a:rPr>
              <a:t>Se</a:t>
            </a:r>
          </a:p>
          <a:p>
            <a:r>
              <a:rPr lang="nb-NO" sz="10500" dirty="0">
                <a:latin typeface="FlamaBlack" charset="0"/>
                <a:ea typeface="FlamaBlack" charset="0"/>
                <a:cs typeface="FlamaBlack" charset="0"/>
              </a:rPr>
              <a:t>Slynge</a:t>
            </a:r>
          </a:p>
          <a:p>
            <a:r>
              <a:rPr lang="nb-NO" sz="10500" dirty="0">
                <a:latin typeface="FlamaBlack" charset="0"/>
                <a:ea typeface="FlamaBlack" charset="0"/>
                <a:cs typeface="FlamaBlack" charset="0"/>
              </a:rPr>
              <a:t>Snuse</a:t>
            </a:r>
          </a:p>
          <a:p>
            <a:r>
              <a:rPr lang="nb-NO" sz="10500" dirty="0">
                <a:latin typeface="FlamaBlack" charset="0"/>
                <a:ea typeface="FlamaBlack" charset="0"/>
                <a:cs typeface="FlamaBlack" charset="0"/>
              </a:rPr>
              <a:t>Smake</a:t>
            </a:r>
          </a:p>
          <a:p>
            <a:r>
              <a:rPr lang="nb-NO" sz="10500" dirty="0">
                <a:latin typeface="FlamaBlack" charset="0"/>
                <a:ea typeface="FlamaBlack" charset="0"/>
                <a:cs typeface="FlamaBlack" charset="0"/>
              </a:rPr>
              <a:t>Svelge</a:t>
            </a:r>
          </a:p>
          <a:p>
            <a:r>
              <a:rPr lang="nb-NO" sz="10500" dirty="0">
                <a:latin typeface="FlamaBlack" charset="0"/>
                <a:ea typeface="FlamaBlack" charset="0"/>
                <a:cs typeface="FlamaBlack" charset="0"/>
              </a:rPr>
              <a:t>Skåle</a:t>
            </a:r>
          </a:p>
          <a:p>
            <a:endParaRPr lang="nb-NO" dirty="0">
              <a:latin typeface="FlamaBlack" charset="0"/>
              <a:ea typeface="FlamaBlack" charset="0"/>
              <a:cs typeface="FlamaBlac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223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ck">
  <a:themeElements>
    <a:clrScheme name="Black">
      <a:dk1>
        <a:srgbClr val="FF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14695</TotalTime>
  <Words>142</Words>
  <Application>Microsoft Office PowerPoint</Application>
  <PresentationFormat>Egendefinert</PresentationFormat>
  <Paragraphs>41</Paragraphs>
  <Slides>6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7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4" baseType="lpstr">
      <vt:lpstr>Avenir Next</vt:lpstr>
      <vt:lpstr>FlamaBlack</vt:lpstr>
      <vt:lpstr>FlamaMedium</vt:lpstr>
      <vt:lpstr>Futura Medium</vt:lpstr>
      <vt:lpstr>Helvetica</vt:lpstr>
      <vt:lpstr>Helvetica Light</vt:lpstr>
      <vt:lpstr>Helvetica Neue</vt:lpstr>
      <vt:lpstr>Black</vt:lpstr>
      <vt:lpstr>  Atle Minothi Tidligere president Norske Akevitters Venner</vt:lpstr>
      <vt:lpstr> Grunnsmakene </vt:lpstr>
      <vt:lpstr>Sensorikk</vt:lpstr>
      <vt:lpstr>Hva leter vi etter?</vt:lpstr>
      <vt:lpstr>PowerPoint-presentasjon</vt:lpstr>
      <vt:lpstr>Å smake akevitt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Lars Ole Ørjasæter</dc:creator>
  <cp:lastModifiedBy>Lars Ole Ørjasæter</cp:lastModifiedBy>
  <cp:revision>146</cp:revision>
  <dcterms:modified xsi:type="dcterms:W3CDTF">2020-05-06T12:47:18Z</dcterms:modified>
</cp:coreProperties>
</file>